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67" r:id="rId14"/>
    <p:sldId id="268" r:id="rId15"/>
    <p:sldId id="269" r:id="rId16"/>
    <p:sldId id="270" r:id="rId17"/>
    <p:sldId id="275" r:id="rId18"/>
    <p:sldId id="276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45584" y="871539"/>
            <a:ext cx="10132483" cy="1533525"/>
          </a:xfrm>
        </p:spPr>
        <p:txBody>
          <a:bodyPr/>
          <a:lstStyle>
            <a:lvl1pPr>
              <a:buNone/>
              <a:defRPr sz="4400">
                <a:solidFill>
                  <a:schemeClr val="bg1"/>
                </a:solidFill>
              </a:defRPr>
            </a:lvl1pPr>
            <a:lvl2pPr>
              <a:buNone/>
              <a:defRPr sz="2600">
                <a:solidFill>
                  <a:srgbClr val="90A2CD"/>
                </a:solidFill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908" y="6495767"/>
            <a:ext cx="12289536" cy="36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2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hioattorneygeneral.gov/Legal/Sunshine-Laws" TargetMode="Externa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hioattorneygeneral.gov/Legal/Sunshine-Law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uscityattorney.org/" TargetMode="External"/><Relationship Id="rId2" Type="http://schemas.openxmlformats.org/officeDocument/2006/relationships/hyperlink" Target="mailto:rstobias@columbu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41451" cy="1320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Charter Review Commission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Meetings &amp; Public Records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Lara Baker-Morrish, Chief Counsel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Columbus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Attorney Zach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Klein’s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OHIO PUBLIC RECORDS ACT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2615"/>
            <a:ext cx="8596668" cy="44587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Allows for public inspection of state and local government records kept by any 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office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(This obligation is different from a public body’s open meetings requirements.)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Excludes certain records from disclosure.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Provides enforcement measures if a request is denied improperly or with unreasonable delay.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7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CHARTER REVIEW COMMISSION A “PUBLIC OFFICE?”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369"/>
            <a:ext cx="8596668" cy="44059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 – the Ohio Revised Code &amp; Columbus City Charter make it clear that the Commission is a public office: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§149.011(A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a public office includes any state agency, public institution, 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 subdivision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other organized body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office, agency, institution, or entity established by the laws of this state for 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exercise of any function of government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political subdivision of Columbus, Section 236 of the City Charter provides for the creation of the Commission and specifies its membership and governmental duties.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PUBLIC RECORD?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369"/>
            <a:ext cx="8596668" cy="469509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 §149.011(G):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Any document, device, or item, regardless of its physical form or characteristic, including an electronic record,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Created or received by, or coming under the jurisdiction of, any public office,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Which serves to document the organization, functions, policies, decisions, procedures, operations, or other activities of the office.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record is not subject to disclosure under the public records law if it does not meet all 3 parts of the definition.</a:t>
            </a:r>
          </a:p>
        </p:txBody>
      </p:sp>
    </p:spTree>
    <p:extLst>
      <p:ext uri="{BB962C8B-B14F-4D97-AF65-F5344CB8AC3E}">
        <p14:creationId xmlns:p14="http://schemas.microsoft.com/office/powerpoint/2010/main" val="3466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609600"/>
            <a:ext cx="9425354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PUBLIC RECORDS OF THE COMMISSION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Agendas and minutes from meetings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Documents disseminated and reviewed at meetings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Committee and sub-committee reports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Recordings of meetings, if applicable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Commission reports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 TO MAINTAIN RECORDS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42357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Records must be organized and kept in a way so that upon request, they can be made available in a timely manner.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records retention schedule should be readily available to the public for inspection.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○ the Commission will likely follow the City Council schedule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Records must be maintained in accordance with the records retention schedule.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6862" y="609600"/>
            <a:ext cx="1062110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A PUBLIC RECORDS REQUEST (“PRR”)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74333"/>
            <a:ext cx="8596668" cy="451989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request can be made in any manner – in person, by phone, through email, or via letter… and can be made anonymously; no reason has to be provided for the request.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 request should have some specificity; to properly comply, the Commission may ask for more details and better clarification about the nature of the request.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Records can be made available for in person inspection or copies can be provided; or, it can be delivered electronically.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Only existing records must be provided; the Commission does not need to create a new record.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ASK THE CAO FOR GUIDANCE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51698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It is unclear what specific records are being requested.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Uncertainty surrounding whether records are protected/exempted and should not be disclosed.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Questions about redacting certain information from a record before disclosure.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Correspondence from the requester asserts non-compliance with the request.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0700" y="508001"/>
            <a:ext cx="862965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Available, invaluable resource: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</a:endParaRPr>
          </a:p>
          <a:p>
            <a:pPr algn="ctr" defTabSz="914400" eaLnBrk="0" hangingPunct="0"/>
            <a:r>
              <a:rPr lang="en-US" altLang="en-US" sz="2800" dirty="0">
                <a:latin typeface="Arial" panose="020B0604020202020204" pitchFamily="34" charset="0"/>
              </a:rPr>
              <a:t>The Ohio Sunshine Law Manual 2021</a:t>
            </a: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  <a:hlinkClick r:id="rId2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  <a:hlinkClick r:id="rId2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  <a:hlinkClick r:id="rId2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  <a:hlinkClick r:id="rId2"/>
            </a:endParaRPr>
          </a:p>
          <a:p>
            <a:pPr defTabSz="914400" eaLnBrk="0" hangingPunct="0"/>
            <a:r>
              <a:rPr lang="en-US" altLang="en-US" sz="2800" dirty="0">
                <a:latin typeface="Arial" panose="020B0604020202020204" pitchFamily="34" charset="0"/>
                <a:hlinkClick r:id="rId2"/>
              </a:rPr>
              <a:t>https://www.ohioattorneygeneral.gov/Legal/Sunshine-Laws</a:t>
            </a:r>
            <a:endParaRPr lang="en-US" altLang="en-US" sz="2800" dirty="0">
              <a:latin typeface="Arial" panose="020B0604020202020204" pitchFamily="34" charset="0"/>
            </a:endParaRPr>
          </a:p>
          <a:p>
            <a:pPr defTabSz="914400" eaLnBrk="0" hangingPunct="0"/>
            <a:endParaRPr lang="en-US" altLang="en-US" sz="2800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788" y="2214563"/>
            <a:ext cx="18764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59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Resource…  Ohio Sunshine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endParaRPr lang="en-US" altLang="en-US" dirty="0" smtClean="0">
              <a:latin typeface="Arial" panose="020B0604020202020204" pitchFamily="34" charset="0"/>
              <a:hlinkClick r:id="rId2"/>
            </a:endParaRPr>
          </a:p>
          <a:p>
            <a:r>
              <a:rPr lang="en-US" altLang="en-US" dirty="0" smtClean="0">
                <a:latin typeface="Arial" panose="020B0604020202020204" pitchFamily="34" charset="0"/>
                <a:hlinkClick r:id="rId2"/>
              </a:rPr>
              <a:t>https</a:t>
            </a:r>
            <a:r>
              <a:rPr lang="en-US" altLang="en-US" dirty="0">
                <a:latin typeface="Arial" panose="020B0604020202020204" pitchFamily="34" charset="0"/>
                <a:hlinkClick r:id="rId2"/>
              </a:rPr>
              <a:t>://www.ohioattorneygeneral.gov/Legal/Sunshine-Laws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601" y="2329922"/>
            <a:ext cx="1877731" cy="24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61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Lara Baker-Morrish</a:t>
            </a:r>
            <a:endParaRPr lang="en-US" sz="4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23866" cy="388077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Deputy City Attorney, Chief Counsel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(614) 645-7388  (Direct)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Lnbaker-morrish@columbus.gov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www.columbuscityattorney.org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MEETINGS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0877"/>
            <a:ext cx="8596668" cy="4300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Columbus City Charter Section 240: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public bodies of the city shall hold meetings in accordance with the general laws of the state pertaining to open meetings.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Columbus City Charter Section 236: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[Charter Review] commission shall be considered a public body.”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PROVISIONS:</a:t>
            </a:r>
            <a:b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MEETINGS ACT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bodies must conduct their business in meetings that are open to the public.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public body may include the committees or subcommittees of a public body, even if those committees or subcommittees do not make the final decision of the public body.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MEETING?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015"/>
            <a:ext cx="8596668" cy="4687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prearranged gathering,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○ can be in person, via email, over the phone, or virtual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Of a majority of the members of the public body (quorum – 3 of 5),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○ a member of a public body must be present in person at a meeting in order 	to be considered present, to vote, or to be counted towards a quorum, unless a 	specific law permits otherwise.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Who are discussing or deliberating public business.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○ “discussion” or “deliberation” do not generally include information 	gathering, attending presentations, or isolated conversations between 	employees.</a:t>
            </a:r>
          </a:p>
        </p:txBody>
      </p:sp>
    </p:spTree>
    <p:extLst>
      <p:ext uri="{BB962C8B-B14F-4D97-AF65-F5344CB8AC3E}">
        <p14:creationId xmlns:p14="http://schemas.microsoft.com/office/powerpoint/2010/main" val="36609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693"/>
            <a:ext cx="8596668" cy="45466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Open Meetings Act requires that a public body give appropriate public notice of its meetings.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REQUIREMENTS: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2615"/>
            <a:ext cx="8596668" cy="49588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meetings – notice must include the time and place of the meeting.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○ Notice of meetings may be published in the City Bulletin.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○ Regular meetings should be held at prearranged intervals, such 	as weekly or monthly.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and emergency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 – notice must include the time, place, and purpose of the meeting.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○ Must provide at least 24 hours notice.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3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THE PUBLIC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693"/>
            <a:ext cx="8596668" cy="45466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Open Meetings Act requires that a public body make all of its meetings open to the public at all times.</a:t>
            </a:r>
          </a:p>
          <a:p>
            <a:pPr marL="0" indent="0" algn="ctr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 ballots, whispering of public business, and “round-robin” discussions are all prohibited.</a:t>
            </a:r>
          </a:p>
          <a:p>
            <a:pPr marL="0" indent="0" algn="ctr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public body may go into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session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of public hearing, only under specified circumstances, if proper procedures (motion, second, roll call vote in open session) are followed.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886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SESSION: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938"/>
            <a:ext cx="8596668" cy="45994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in an executive session is limited to the following topics: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Personnel matters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urchase or sale of property by the public body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or imminent court action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ollective bargaining matters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Matters required by law to be kept confidential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Security matters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 Hospital trade secrets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onfidential business information of an applicant for economic 	development assistance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9. Veteran’s service commission applications.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VOTES AND NO OFFICIAL ACTION MAY BE TAKEN IN EXECUTIVE SESSION. 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en-US" sz="3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862"/>
            <a:ext cx="8596668" cy="49412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Open Meetings Act requires a public body to keep and maintain meeting minutes.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 must be: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promptly prepared,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maintained,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open to the public.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minutes do not need to be verbatim transcripts, but must have enough detail to allow the public to know what transpired at a meeting and to understand and appreciate the rationale behind a public body’s decisions. </a:t>
            </a:r>
          </a:p>
        </p:txBody>
      </p:sp>
    </p:spTree>
    <p:extLst>
      <p:ext uri="{BB962C8B-B14F-4D97-AF65-F5344CB8AC3E}">
        <p14:creationId xmlns:p14="http://schemas.microsoft.com/office/powerpoint/2010/main" val="8938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911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Facet</vt:lpstr>
      <vt:lpstr>Charter Review Commission Open Meetings &amp; Public Records </vt:lpstr>
      <vt:lpstr>OPEN MEETINGS</vt:lpstr>
      <vt:lpstr>GENERAL PROVISIONS: OPEN MEETINGS ACT</vt:lpstr>
      <vt:lpstr>WHAT IS A MEETING?</vt:lpstr>
      <vt:lpstr>NOTICE</vt:lpstr>
      <vt:lpstr>NOTICE REQUIREMENTS:</vt:lpstr>
      <vt:lpstr>OPEN TO THE PUBLIC</vt:lpstr>
      <vt:lpstr>EXECUTIVE SESSION:</vt:lpstr>
      <vt:lpstr>MINUTES</vt:lpstr>
      <vt:lpstr>THE OHIO PUBLIC RECORDS ACT</vt:lpstr>
      <vt:lpstr>IS THE CHARTER REVIEW COMMISSION A “PUBLIC OFFICE?”</vt:lpstr>
      <vt:lpstr>WHAT IS A PUBLIC RECORD?</vt:lpstr>
      <vt:lpstr>EXAMPLES OF PUBLIC RECORDS OF THE COMMISSION</vt:lpstr>
      <vt:lpstr>REQUIREMENT TO MAINTAIN RECORDS</vt:lpstr>
      <vt:lpstr>RESPONDING TO A PUBLIC RECORDS REQUEST (“PRR”)</vt:lpstr>
      <vt:lpstr>WHEN TO ASK THE CAO FOR GUIDANCE</vt:lpstr>
      <vt:lpstr>PowerPoint Presentation</vt:lpstr>
      <vt:lpstr>A Useful Resource…  Ohio Sunshine Laws</vt:lpstr>
      <vt:lpstr> Lara Baker-Morrish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Elected Officials Compensation Commission Open Meetings &amp; Public Records</dc:title>
  <dc:creator>Tobias, Robert S.</dc:creator>
  <cp:lastModifiedBy>Oswalt, John D.</cp:lastModifiedBy>
  <cp:revision>20</cp:revision>
  <dcterms:created xsi:type="dcterms:W3CDTF">2022-01-12T20:11:24Z</dcterms:created>
  <dcterms:modified xsi:type="dcterms:W3CDTF">2022-01-28T20:31:21Z</dcterms:modified>
</cp:coreProperties>
</file>