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76" r:id="rId3"/>
    <p:sldId id="277" r:id="rId4"/>
    <p:sldId id="278" r:id="rId5"/>
    <p:sldId id="27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7" d="100"/>
          <a:sy n="97" d="100"/>
        </p:scale>
        <p:origin x="48" y="17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78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8430D9-693A-4C58-B059-DF75264987A5}" type="datetimeFigureOut">
              <a:rPr lang="en-US" smtClean="0"/>
              <a:t>1/31/2022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39C640-2E02-4BB9-88DC-DEAE2AD8FD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3892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96436E-1678-4D76-89B0-670CF77A1BEC}" type="datetimeFigureOut">
              <a:rPr lang="en-US" smtClean="0"/>
              <a:t>1/31/2022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846336-4725-44AF-A39C-58E2890B0D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682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46336-4725-44AF-A39C-58E2890B0DC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604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8DD9B-AC58-478A-8E16-4C35ABEF0DB4}" type="datetime1">
              <a:rPr lang="en-US" smtClean="0"/>
              <a:t>1/31/2022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6975D-B197-485D-973C-A277CE46FB9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1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28" y="280554"/>
            <a:ext cx="2276475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5440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5D18A-6A71-4BAD-BDC6-DE39801A44CD}" type="datetime1">
              <a:rPr lang="en-US" smtClean="0"/>
              <a:t>1/31/2022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6975D-B197-485D-973C-A277CE46FB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791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B0073-70E0-42F7-8A36-0B49B376B5D7}" type="datetime1">
              <a:rPr lang="en-US" smtClean="0"/>
              <a:t>1/31/2022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6975D-B197-485D-973C-A277CE46FB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766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F8C90-4E02-4E4A-9CF2-2DBCD2F0A8D1}" type="datetime1">
              <a:rPr lang="en-US" smtClean="0"/>
              <a:t>1/31/2022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6975D-B197-485D-973C-A277CE46FB9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1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4328" y="185738"/>
            <a:ext cx="2276475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2610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C4E3-3ADA-4E47-8473-C1CA4A99E7A2}" type="datetime1">
              <a:rPr lang="en-US" smtClean="0"/>
              <a:t>1/31/2022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6975D-B197-485D-973C-A277CE46FB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459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9677C-40E5-4271-A26E-F3F29F582AC6}" type="datetime1">
              <a:rPr lang="en-US" smtClean="0"/>
              <a:t>1/31/2022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6975D-B197-485D-973C-A277CE46FB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157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BC988-E577-4C6C-966E-C620738B5FCD}" type="datetime1">
              <a:rPr lang="en-US" smtClean="0"/>
              <a:t>1/31/2022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6975D-B197-485D-973C-A277CE46FB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129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7BFCE-332F-4FB2-8C47-589D2FA15647}" type="datetime1">
              <a:rPr lang="en-US" smtClean="0"/>
              <a:t>1/31/2022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6975D-B197-485D-973C-A277CE46FB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71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0A32F-0F7F-4118-9A70-2B75A0438964}" type="datetime1">
              <a:rPr lang="en-US" smtClean="0"/>
              <a:t>1/31/2022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6975D-B197-485D-973C-A277CE46FB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214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764CC-9F1D-4E0C-9D9E-4890F1D8C7D6}" type="datetime1">
              <a:rPr lang="en-US" smtClean="0"/>
              <a:t>1/31/2022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6975D-B197-485D-973C-A277CE46FB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397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B296-23DC-436D-B5A5-DD5681702763}" type="datetime1">
              <a:rPr lang="en-US" smtClean="0"/>
              <a:t>1/31/2022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6975D-B197-485D-973C-A277CE46FB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040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EE1FC-B9E0-42B8-94E1-90D93C551A0D}" type="datetime1">
              <a:rPr lang="en-US" smtClean="0"/>
              <a:t>1/31/2022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6975D-B197-485D-973C-A277CE46FB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332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28" y="280554"/>
            <a:ext cx="2276475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90600" y="1346201"/>
            <a:ext cx="10414000" cy="2777066"/>
          </a:xfrm>
        </p:spPr>
        <p:txBody>
          <a:bodyPr>
            <a:normAutofit/>
          </a:bodyPr>
          <a:lstStyle/>
          <a:p>
            <a:r>
              <a:rPr lang="en-US" sz="3100" dirty="0" smtClean="0">
                <a:solidFill>
                  <a:schemeClr val="accent5">
                    <a:lumMod val="75000"/>
                  </a:schemeClr>
                </a:solidFill>
              </a:rPr>
              <a:t>2022 Citizens’ Commission on Elected Official Compensation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Michael Kasler, Chair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Compensation Best Practices</a:t>
            </a:r>
            <a:b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Greg Beaverson, Compensation Manager</a:t>
            </a:r>
            <a:b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City of Columbus</a:t>
            </a:r>
            <a:endParaRPr lang="en-US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398433" y="3749579"/>
            <a:ext cx="3598333" cy="1257300"/>
          </a:xfrm>
        </p:spPr>
        <p:txBody>
          <a:bodyPr>
            <a:normAutofit/>
          </a:bodyPr>
          <a:lstStyle/>
          <a:p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1200" b="1" dirty="0" smtClean="0">
                <a:solidFill>
                  <a:schemeClr val="accent5">
                    <a:lumMod val="75000"/>
                  </a:schemeClr>
                </a:solidFill>
              </a:rPr>
              <a:t>February 2, 2022</a:t>
            </a:r>
            <a:endParaRPr lang="en-US" sz="1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Title 5"/>
          <p:cNvSpPr txBox="1">
            <a:spLocks/>
          </p:cNvSpPr>
          <p:nvPr/>
        </p:nvSpPr>
        <p:spPr>
          <a:xfrm>
            <a:off x="633460" y="4665133"/>
            <a:ext cx="4217940" cy="154401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Commissioner Sarah Ingles</a:t>
            </a:r>
            <a:b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Commissioner Keisha Jenkins</a:t>
            </a:r>
            <a:b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Commissioner Fred Ransier </a:t>
            </a:r>
            <a:b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Commissioner Quiana Williams</a:t>
            </a:r>
            <a:endParaRPr lang="en-US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2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The Market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The market is the prevailing salary of a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given job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, and answers the question, “What are employers willing to pay for this job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?”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Several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Considerations:</a:t>
            </a:r>
          </a:p>
          <a:p>
            <a:pPr lvl="1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Level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of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Responsibility</a:t>
            </a:r>
          </a:p>
          <a:p>
            <a:pPr lvl="1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Comparable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Region:  Local, State,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National</a:t>
            </a:r>
          </a:p>
          <a:p>
            <a:pPr lvl="1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Number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of Employees in the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Organization</a:t>
            </a:r>
          </a:p>
          <a:p>
            <a:pPr lvl="1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Population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Salaries of actual employees are collected and the median is determined.  This is the market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Pay ranges are typically arbitrary and are not useful in determining the market. </a:t>
            </a:r>
          </a:p>
          <a:p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6975D-B197-485D-973C-A277CE46FB9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991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The Median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The median is preferred over the mean (average).  It represents the greater tendency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Median means “middle”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Of the numbers 5, 10, </a:t>
            </a:r>
            <a:r>
              <a:rPr lang="en-US" dirty="0">
                <a:solidFill>
                  <a:srgbClr val="C00000"/>
                </a:solidFill>
              </a:rPr>
              <a:t>50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, 100,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100,000: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50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is the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median</a:t>
            </a:r>
          </a:p>
          <a:p>
            <a:pPr lvl="1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20,033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is the average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For our purposes, some elected officials are paid much less because the job is part-time, is not equivalent to the same job elsewhere, or they’ve taken a voluntary significant cut in pay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This is where the median is more representative of the true market.</a:t>
            </a:r>
          </a:p>
          <a:p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6975D-B197-485D-973C-A277CE46FB9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728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Competitive Pay Range: 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The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Market Window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When it comes time for comparison, salaries will rarely exactly match the market rate.  Therefore, a market window is useful in determining whether a job is at, below, or above market.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Market:  $50,000	Comparator Salary:  $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48,000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An established market window of +/-5% would produce acceptable market rates of $47,500 and $52,500.  Therefore, the comparator salary of $48,000 would be considered to be within market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Organizations can choose to set the width of the market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window (or choose not to have one),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but compensation best practice typically falls in the range of +/-5% to +/-10%. </a:t>
            </a:r>
          </a:p>
          <a:p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6975D-B197-485D-973C-A277CE46FB9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405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Survey Update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24 Cities Surveyed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5 Complete Responses</a:t>
            </a:r>
          </a:p>
          <a:p>
            <a:pPr lvl="1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21% Response Rate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Requested Due Date:  February 11, 2022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6975D-B197-485D-973C-A277CE46FB9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179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1643</TotalTime>
  <Words>259</Words>
  <Application>Microsoft Office PowerPoint</Application>
  <PresentationFormat>Widescreen</PresentationFormat>
  <Paragraphs>38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2022 Citizens’ Commission on Elected Official Compensation Michael Kasler, Chair  Compensation Best Practices Greg Beaverson, Compensation Manager City of Columbus</vt:lpstr>
      <vt:lpstr>The Market</vt:lpstr>
      <vt:lpstr>The Median</vt:lpstr>
      <vt:lpstr>Competitive Pay Range:   The Market Window</vt:lpstr>
      <vt:lpstr>Survey Update</vt:lpstr>
    </vt:vector>
  </TitlesOfParts>
  <Company>City of Columbus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Herderick, Lauren N.</dc:creator>
  <cp:lastModifiedBy>Walters, Niyah I.</cp:lastModifiedBy>
  <cp:revision>34</cp:revision>
  <dcterms:created xsi:type="dcterms:W3CDTF">2018-07-10T20:13:34Z</dcterms:created>
  <dcterms:modified xsi:type="dcterms:W3CDTF">2022-02-01T15:27:57Z</dcterms:modified>
</cp:coreProperties>
</file>