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65" r:id="rId4"/>
    <p:sldId id="259" r:id="rId5"/>
    <p:sldId id="275" r:id="rId6"/>
    <p:sldId id="269" r:id="rId7"/>
    <p:sldId id="276" r:id="rId8"/>
    <p:sldId id="258" r:id="rId9"/>
    <p:sldId id="277" r:id="rId10"/>
    <p:sldId id="270" r:id="rId11"/>
    <p:sldId id="278" r:id="rId12"/>
    <p:sldId id="262" r:id="rId13"/>
    <p:sldId id="279" r:id="rId14"/>
    <p:sldId id="263" r:id="rId15"/>
    <p:sldId id="280" r:id="rId16"/>
    <p:sldId id="264" r:id="rId17"/>
    <p:sldId id="271" r:id="rId18"/>
    <p:sldId id="281"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4.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2.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QWARC220Mega\hr_public$\Compensation\Elected%20Officials%20Comp%20Commission\2022\Elected%20Official%20Survey%20-%20Data%20Analysis%20-%2003162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 Commission on Elected Official Compensation</a:t>
            </a:r>
          </a:p>
          <a:p>
            <a:pPr>
              <a:defRPr>
                <a:solidFill>
                  <a:sysClr val="windowText" lastClr="000000"/>
                </a:solidFill>
              </a:defRPr>
            </a:pPr>
            <a:r>
              <a:rPr lang="en-US" sz="1800" b="1" dirty="0">
                <a:solidFill>
                  <a:sysClr val="windowText" lastClr="000000"/>
                </a:solidFill>
              </a:rPr>
              <a:t>Population of Studied Cities</a:t>
            </a:r>
          </a:p>
          <a:p>
            <a:pPr>
              <a:defRPr>
                <a:solidFill>
                  <a:sysClr val="windowText" lastClr="000000"/>
                </a:solidFill>
              </a:defRPr>
            </a:pPr>
            <a:r>
              <a:rPr lang="en-US" b="1" dirty="0">
                <a:solidFill>
                  <a:sysClr val="windowText" lastClr="000000"/>
                </a:solidFill>
              </a:rPr>
              <a:t>March 16, 2022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Population!$B$1</c:f>
              <c:strCache>
                <c:ptCount val="1"/>
                <c:pt idx="0">
                  <c:v>Population</c:v>
                </c:pt>
              </c:strCache>
            </c:strRef>
          </c:tx>
          <c:spPr>
            <a:solidFill>
              <a:schemeClr val="accent1"/>
            </a:solidFill>
            <a:ln>
              <a:noFill/>
            </a:ln>
            <a:effectLst/>
          </c:spPr>
          <c:invertIfNegative val="0"/>
          <c:dPt>
            <c:idx val="4"/>
            <c:invertIfNegative val="0"/>
            <c:bubble3D val="0"/>
            <c:spPr>
              <a:solidFill>
                <a:schemeClr val="accent2"/>
              </a:solidFill>
              <a:ln>
                <a:noFill/>
              </a:ln>
              <a:effectLst/>
            </c:spPr>
          </c:dPt>
          <c:dLbls>
            <c:dLbl>
              <c:idx val="4"/>
              <c:layout>
                <c:manualLayout>
                  <c:x val="0"/>
                  <c:y val="8.188328987716266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Population!$A$2:$A$19</c:f>
              <c:strCache>
                <c:ptCount val="18"/>
                <c:pt idx="0">
                  <c:v>San Antonio, TX</c:v>
                </c:pt>
                <c:pt idx="1">
                  <c:v>Austin, TX</c:v>
                </c:pt>
                <c:pt idx="2">
                  <c:v>Jacksonville.Duval Co, FL</c:v>
                </c:pt>
                <c:pt idx="3">
                  <c:v>Charlotte/Mecklenburg Co, NC</c:v>
                </c:pt>
                <c:pt idx="4">
                  <c:v>Columbus, OH</c:v>
                </c:pt>
                <c:pt idx="5">
                  <c:v>Indianapolis/Marion Co, IN</c:v>
                </c:pt>
                <c:pt idx="6">
                  <c:v>Denver/Denver Co, CO</c:v>
                </c:pt>
                <c:pt idx="7">
                  <c:v>Nashville/Davidson Co, TN</c:v>
                </c:pt>
                <c:pt idx="8">
                  <c:v>El Paso, TX</c:v>
                </c:pt>
                <c:pt idx="9">
                  <c:v>Detroit, MI</c:v>
                </c:pt>
                <c:pt idx="10">
                  <c:v>Memphis, TN</c:v>
                </c:pt>
                <c:pt idx="11">
                  <c:v>Milwaukee, WI</c:v>
                </c:pt>
                <c:pt idx="12">
                  <c:v>Kansas, City, MO</c:v>
                </c:pt>
                <c:pt idx="13">
                  <c:v>Cleveland, OH</c:v>
                </c:pt>
                <c:pt idx="14">
                  <c:v>Lexington, KY</c:v>
                </c:pt>
                <c:pt idx="15">
                  <c:v>Cincinnati, OH</c:v>
                </c:pt>
                <c:pt idx="16">
                  <c:v>St Louis, MO</c:v>
                </c:pt>
                <c:pt idx="17">
                  <c:v>Pittsburgh, PA</c:v>
                </c:pt>
              </c:strCache>
            </c:strRef>
          </c:cat>
          <c:val>
            <c:numRef>
              <c:f>Population!$B$2:$B$19</c:f>
              <c:numCache>
                <c:formatCode>_(* #,##0_);_(* \(#,##0\);_(* "-"??_);_(@_)</c:formatCode>
                <c:ptCount val="18"/>
                <c:pt idx="0">
                  <c:v>1547250</c:v>
                </c:pt>
                <c:pt idx="1">
                  <c:v>1006727</c:v>
                </c:pt>
                <c:pt idx="2">
                  <c:v>982080</c:v>
                </c:pt>
                <c:pt idx="3">
                  <c:v>940144</c:v>
                </c:pt>
                <c:pt idx="4">
                  <c:v>914449</c:v>
                </c:pt>
                <c:pt idx="5">
                  <c:v>876384</c:v>
                </c:pt>
                <c:pt idx="6">
                  <c:v>749103</c:v>
                </c:pt>
                <c:pt idx="7">
                  <c:v>715491</c:v>
                </c:pt>
                <c:pt idx="8">
                  <c:v>691610</c:v>
                </c:pt>
                <c:pt idx="9">
                  <c:v>670031</c:v>
                </c:pt>
                <c:pt idx="10">
                  <c:v>633104</c:v>
                </c:pt>
                <c:pt idx="11">
                  <c:v>587072</c:v>
                </c:pt>
                <c:pt idx="12">
                  <c:v>503443</c:v>
                </c:pt>
                <c:pt idx="13">
                  <c:v>396815</c:v>
                </c:pt>
                <c:pt idx="14">
                  <c:v>322570</c:v>
                </c:pt>
                <c:pt idx="15">
                  <c:v>303940</c:v>
                </c:pt>
                <c:pt idx="16">
                  <c:v>301578</c:v>
                </c:pt>
                <c:pt idx="17">
                  <c:v>300286</c:v>
                </c:pt>
              </c:numCache>
            </c:numRef>
          </c:val>
        </c:ser>
        <c:dLbls>
          <c:showLegendKey val="0"/>
          <c:showVal val="0"/>
          <c:showCatName val="0"/>
          <c:showSerName val="0"/>
          <c:showPercent val="0"/>
          <c:showBubbleSize val="0"/>
        </c:dLbls>
        <c:gapWidth val="219"/>
        <c:overlap val="-27"/>
        <c:axId val="569680712"/>
        <c:axId val="569681104"/>
      </c:barChart>
      <c:catAx>
        <c:axId val="569680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9681104"/>
        <c:crosses val="autoZero"/>
        <c:auto val="1"/>
        <c:lblAlgn val="ctr"/>
        <c:lblOffset val="100"/>
        <c:noMultiLvlLbl val="0"/>
      </c:catAx>
      <c:valAx>
        <c:axId val="569681104"/>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9680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 Commission</a:t>
            </a:r>
            <a:r>
              <a:rPr lang="en-US" sz="1600" b="1" baseline="0" dirty="0">
                <a:solidFill>
                  <a:sysClr val="windowText" lastClr="000000"/>
                </a:solidFill>
              </a:rPr>
              <a:t> on Elected Official Compensation</a:t>
            </a:r>
          </a:p>
          <a:p>
            <a:pPr>
              <a:defRPr>
                <a:solidFill>
                  <a:sysClr val="windowText" lastClr="000000"/>
                </a:solidFill>
              </a:defRPr>
            </a:pPr>
            <a:r>
              <a:rPr lang="en-US" sz="1800" b="1" baseline="0" dirty="0">
                <a:solidFill>
                  <a:sysClr val="windowText" lastClr="000000"/>
                </a:solidFill>
              </a:rPr>
              <a:t>Councilmember Base Salary</a:t>
            </a:r>
          </a:p>
          <a:p>
            <a:pPr>
              <a:defRPr>
                <a:solidFill>
                  <a:sysClr val="windowText" lastClr="000000"/>
                </a:solidFill>
              </a:defRPr>
            </a:pPr>
            <a:r>
              <a:rPr lang="en-US" sz="1200" b="1" baseline="0" dirty="0">
                <a:solidFill>
                  <a:sysClr val="windowText" lastClr="000000"/>
                </a:solidFill>
              </a:rPr>
              <a:t>March 16, 2022</a:t>
            </a:r>
            <a:endParaRPr lang="en-US" sz="1200" b="1"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'Councilmember Base Salary'!$B$1</c:f>
              <c:strCache>
                <c:ptCount val="1"/>
                <c:pt idx="0">
                  <c:v>Councilmember </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6"/>
            <c:invertIfNegative val="0"/>
            <c:bubble3D val="0"/>
            <c:spPr>
              <a:solidFill>
                <a:schemeClr val="accent2"/>
              </a:solidFill>
              <a:ln>
                <a:noFill/>
              </a:ln>
              <a:effectLst/>
            </c:spPr>
          </c:dPt>
          <c:dLbls>
            <c:dLbl>
              <c:idx val="6"/>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'Councilmember Base Salary'!$A$2:$A$19</c:f>
              <c:strCache>
                <c:ptCount val="18"/>
                <c:pt idx="0">
                  <c:v>Denver/Denver Co, CO</c:v>
                </c:pt>
                <c:pt idx="1">
                  <c:v>Detroit, MI</c:v>
                </c:pt>
                <c:pt idx="2">
                  <c:v>Cleveland, OH</c:v>
                </c:pt>
                <c:pt idx="3">
                  <c:v>Austin, TX</c:v>
                </c:pt>
                <c:pt idx="4">
                  <c:v>Pittsburgh, PA</c:v>
                </c:pt>
                <c:pt idx="5">
                  <c:v>Milwaukee, WI</c:v>
                </c:pt>
                <c:pt idx="6">
                  <c:v>Columbus, OH</c:v>
                </c:pt>
                <c:pt idx="7">
                  <c:v>Kansas, City, MO</c:v>
                </c:pt>
                <c:pt idx="8">
                  <c:v>Cincinnati, OH</c:v>
                </c:pt>
                <c:pt idx="9">
                  <c:v>El Paso, TX</c:v>
                </c:pt>
                <c:pt idx="10">
                  <c:v>Jacksonville/Duval Co, FL</c:v>
                </c:pt>
                <c:pt idx="11">
                  <c:v>San Antonio, TX</c:v>
                </c:pt>
                <c:pt idx="12">
                  <c:v>St Louis, MO</c:v>
                </c:pt>
                <c:pt idx="13">
                  <c:v>Lexington, KY</c:v>
                </c:pt>
                <c:pt idx="14">
                  <c:v>Charlotte/Mecklenburg Co, NC</c:v>
                </c:pt>
                <c:pt idx="15">
                  <c:v>Memphis, TN</c:v>
                </c:pt>
                <c:pt idx="16">
                  <c:v>Nashville/Davidson Co, TN</c:v>
                </c:pt>
                <c:pt idx="17">
                  <c:v>Indianapolis/Marion Co, IN</c:v>
                </c:pt>
              </c:strCache>
            </c:strRef>
          </c:cat>
          <c:val>
            <c:numRef>
              <c:f>'Councilmember Base Salary'!$B$2:$B$19</c:f>
              <c:numCache>
                <c:formatCode>"$"#,##0</c:formatCode>
                <c:ptCount val="18"/>
                <c:pt idx="0">
                  <c:v>98878</c:v>
                </c:pt>
                <c:pt idx="1">
                  <c:v>89546</c:v>
                </c:pt>
                <c:pt idx="2">
                  <c:v>88474</c:v>
                </c:pt>
                <c:pt idx="3">
                  <c:v>83158.399999999994</c:v>
                </c:pt>
                <c:pt idx="4">
                  <c:v>82386.3</c:v>
                </c:pt>
                <c:pt idx="5">
                  <c:v>73222.240000000005</c:v>
                </c:pt>
                <c:pt idx="6">
                  <c:v>72301</c:v>
                </c:pt>
                <c:pt idx="7">
                  <c:v>70718</c:v>
                </c:pt>
                <c:pt idx="8">
                  <c:v>60646</c:v>
                </c:pt>
                <c:pt idx="9">
                  <c:v>52500</c:v>
                </c:pt>
                <c:pt idx="10">
                  <c:v>52276.56</c:v>
                </c:pt>
                <c:pt idx="11">
                  <c:v>45722.04</c:v>
                </c:pt>
                <c:pt idx="12">
                  <c:v>37299.339999999997</c:v>
                </c:pt>
                <c:pt idx="13">
                  <c:v>33033.49</c:v>
                </c:pt>
                <c:pt idx="14">
                  <c:v>32637.96</c:v>
                </c:pt>
                <c:pt idx="15">
                  <c:v>29070</c:v>
                </c:pt>
                <c:pt idx="16">
                  <c:v>23100</c:v>
                </c:pt>
                <c:pt idx="17">
                  <c:v>11400</c:v>
                </c:pt>
              </c:numCache>
            </c:numRef>
          </c:val>
        </c:ser>
        <c:dLbls>
          <c:showLegendKey val="0"/>
          <c:showVal val="0"/>
          <c:showCatName val="0"/>
          <c:showSerName val="0"/>
          <c:showPercent val="0"/>
          <c:showBubbleSize val="0"/>
        </c:dLbls>
        <c:gapWidth val="219"/>
        <c:overlap val="-27"/>
        <c:axId val="575761176"/>
        <c:axId val="575769800"/>
      </c:barChart>
      <c:lineChart>
        <c:grouping val="standard"/>
        <c:varyColors val="0"/>
        <c:ser>
          <c:idx val="1"/>
          <c:order val="1"/>
          <c:tx>
            <c:strRef>
              <c:f>'Councilmember Base Salary'!$C$1</c:f>
              <c:strCache>
                <c:ptCount val="1"/>
                <c:pt idx="0">
                  <c:v>Median</c:v>
                </c:pt>
              </c:strCache>
            </c:strRef>
          </c:tx>
          <c:spPr>
            <a:ln w="28575" cap="rnd">
              <a:solidFill>
                <a:srgbClr val="C00000"/>
              </a:solidFill>
              <a:round/>
            </a:ln>
            <a:effectLst/>
          </c:spPr>
          <c:marker>
            <c:symbol val="none"/>
          </c:marker>
          <c:cat>
            <c:strRef>
              <c:f>'Councilmember Base Salary'!$A$2:$A$19</c:f>
              <c:strCache>
                <c:ptCount val="18"/>
                <c:pt idx="0">
                  <c:v>Denver/Denver Co, CO</c:v>
                </c:pt>
                <c:pt idx="1">
                  <c:v>Detroit, MI</c:v>
                </c:pt>
                <c:pt idx="2">
                  <c:v>Cleveland, OH</c:v>
                </c:pt>
                <c:pt idx="3">
                  <c:v>Austin, TX</c:v>
                </c:pt>
                <c:pt idx="4">
                  <c:v>Pittsburgh, PA</c:v>
                </c:pt>
                <c:pt idx="5">
                  <c:v>Milwaukee, WI</c:v>
                </c:pt>
                <c:pt idx="6">
                  <c:v>Columbus, OH</c:v>
                </c:pt>
                <c:pt idx="7">
                  <c:v>Kansas, City, MO</c:v>
                </c:pt>
                <c:pt idx="8">
                  <c:v>Cincinnati, OH</c:v>
                </c:pt>
                <c:pt idx="9">
                  <c:v>El Paso, TX</c:v>
                </c:pt>
                <c:pt idx="10">
                  <c:v>Jacksonville/Duval Co, FL</c:v>
                </c:pt>
                <c:pt idx="11">
                  <c:v>San Antonio, TX</c:v>
                </c:pt>
                <c:pt idx="12">
                  <c:v>St Louis, MO</c:v>
                </c:pt>
                <c:pt idx="13">
                  <c:v>Lexington, KY</c:v>
                </c:pt>
                <c:pt idx="14">
                  <c:v>Charlotte/Mecklenburg Co, NC</c:v>
                </c:pt>
                <c:pt idx="15">
                  <c:v>Memphis, TN</c:v>
                </c:pt>
                <c:pt idx="16">
                  <c:v>Nashville/Davidson Co, TN</c:v>
                </c:pt>
                <c:pt idx="17">
                  <c:v>Indianapolis/Marion Co, IN</c:v>
                </c:pt>
              </c:strCache>
            </c:strRef>
          </c:cat>
          <c:val>
            <c:numRef>
              <c:f>'Councilmember Base Salary'!$C$2:$C$19</c:f>
              <c:numCache>
                <c:formatCode>"$"#,##0</c:formatCode>
                <c:ptCount val="18"/>
                <c:pt idx="0">
                  <c:v>56573</c:v>
                </c:pt>
                <c:pt idx="1">
                  <c:v>56573</c:v>
                </c:pt>
                <c:pt idx="2">
                  <c:v>56573</c:v>
                </c:pt>
                <c:pt idx="3">
                  <c:v>56573</c:v>
                </c:pt>
                <c:pt idx="4">
                  <c:v>56573</c:v>
                </c:pt>
                <c:pt idx="5">
                  <c:v>56573</c:v>
                </c:pt>
                <c:pt idx="6">
                  <c:v>56573</c:v>
                </c:pt>
                <c:pt idx="7">
                  <c:v>56573</c:v>
                </c:pt>
                <c:pt idx="8">
                  <c:v>56573</c:v>
                </c:pt>
                <c:pt idx="9">
                  <c:v>56573</c:v>
                </c:pt>
                <c:pt idx="10">
                  <c:v>56573</c:v>
                </c:pt>
                <c:pt idx="11">
                  <c:v>56573</c:v>
                </c:pt>
                <c:pt idx="12">
                  <c:v>56573</c:v>
                </c:pt>
                <c:pt idx="13">
                  <c:v>56573</c:v>
                </c:pt>
                <c:pt idx="14">
                  <c:v>56573</c:v>
                </c:pt>
                <c:pt idx="15">
                  <c:v>56573</c:v>
                </c:pt>
                <c:pt idx="16">
                  <c:v>56573</c:v>
                </c:pt>
                <c:pt idx="17">
                  <c:v>56573</c:v>
                </c:pt>
              </c:numCache>
            </c:numRef>
          </c:val>
          <c:smooth val="0"/>
        </c:ser>
        <c:dLbls>
          <c:showLegendKey val="0"/>
          <c:showVal val="0"/>
          <c:showCatName val="0"/>
          <c:showSerName val="0"/>
          <c:showPercent val="0"/>
          <c:showBubbleSize val="0"/>
        </c:dLbls>
        <c:marker val="1"/>
        <c:smooth val="0"/>
        <c:axId val="575761176"/>
        <c:axId val="575769800"/>
      </c:lineChart>
      <c:catAx>
        <c:axId val="575761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69800"/>
        <c:crosses val="autoZero"/>
        <c:auto val="1"/>
        <c:lblAlgn val="ctr"/>
        <c:lblOffset val="100"/>
        <c:noMultiLvlLbl val="0"/>
      </c:catAx>
      <c:valAx>
        <c:axId val="575769800"/>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61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 Commission</a:t>
            </a:r>
            <a:r>
              <a:rPr lang="en-US" sz="1600" b="1" baseline="0" dirty="0">
                <a:solidFill>
                  <a:sysClr val="windowText" lastClr="000000"/>
                </a:solidFill>
              </a:rPr>
              <a:t> on Elected Official Compensation</a:t>
            </a:r>
          </a:p>
          <a:p>
            <a:pPr>
              <a:defRPr>
                <a:solidFill>
                  <a:sysClr val="windowText" lastClr="000000"/>
                </a:solidFill>
              </a:defRPr>
            </a:pPr>
            <a:r>
              <a:rPr lang="en-US" sz="1800" b="1" baseline="0" dirty="0">
                <a:solidFill>
                  <a:sysClr val="windowText" lastClr="000000"/>
                </a:solidFill>
              </a:rPr>
              <a:t>Councilmember Per Capita Base Salary</a:t>
            </a:r>
          </a:p>
          <a:p>
            <a:pPr>
              <a:defRPr>
                <a:solidFill>
                  <a:sysClr val="windowText" lastClr="000000"/>
                </a:solidFill>
              </a:defRPr>
            </a:pPr>
            <a:r>
              <a:rPr lang="en-US" sz="1200" b="1" baseline="0" dirty="0">
                <a:solidFill>
                  <a:sysClr val="windowText" lastClr="000000"/>
                </a:solidFill>
              </a:rPr>
              <a:t>March 16, 2022</a:t>
            </a:r>
            <a:endParaRPr lang="en-US" sz="1200" b="1"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'Councilmember BS Per Capita'!$B$68</c:f>
              <c:strCache>
                <c:ptCount val="1"/>
                <c:pt idx="0">
                  <c:v>Councilmember </c:v>
                </c:pt>
              </c:strCache>
            </c:strRef>
          </c:tx>
          <c:spPr>
            <a:solidFill>
              <a:schemeClr val="accent1"/>
            </a:solidFill>
            <a:ln>
              <a:noFill/>
            </a:ln>
            <a:effectLst/>
          </c:spPr>
          <c:invertIfNegative val="0"/>
          <c:dPt>
            <c:idx val="10"/>
            <c:invertIfNegative val="0"/>
            <c:bubble3D val="0"/>
            <c:spPr>
              <a:solidFill>
                <a:schemeClr val="accent2"/>
              </a:solidFill>
              <a:ln>
                <a:solidFill>
                  <a:schemeClr val="accent2"/>
                </a:solidFill>
              </a:ln>
              <a:effectLst/>
            </c:spPr>
          </c:dPt>
          <c:dLbls>
            <c:dLbl>
              <c:idx val="10"/>
              <c:layout>
                <c:manualLayout>
                  <c:x val="-1.0446223104016404E-16"/>
                  <c:y val="-2.7883396704689572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'Councilmember BS Per Capita'!$A$69:$A$86</c:f>
              <c:strCache>
                <c:ptCount val="18"/>
                <c:pt idx="0">
                  <c:v>Pittsburgh, PA</c:v>
                </c:pt>
                <c:pt idx="1">
                  <c:v>Cleveland, OH</c:v>
                </c:pt>
                <c:pt idx="2">
                  <c:v>Cincinnati, OH</c:v>
                </c:pt>
                <c:pt idx="3">
                  <c:v>Kansas, City, MO</c:v>
                </c:pt>
                <c:pt idx="4">
                  <c:v>Detroit, MI</c:v>
                </c:pt>
                <c:pt idx="5">
                  <c:v>Denver/Denver Co, CO</c:v>
                </c:pt>
                <c:pt idx="6">
                  <c:v>Milwaukee, WI</c:v>
                </c:pt>
                <c:pt idx="7">
                  <c:v>St Louis, MO</c:v>
                </c:pt>
                <c:pt idx="8">
                  <c:v>Lexington, KY</c:v>
                </c:pt>
                <c:pt idx="9">
                  <c:v>Austin, TX</c:v>
                </c:pt>
                <c:pt idx="10">
                  <c:v>Columbus, OH</c:v>
                </c:pt>
                <c:pt idx="11">
                  <c:v>El Paso, TX</c:v>
                </c:pt>
                <c:pt idx="12">
                  <c:v>Jacksonville/Duval Co, FL</c:v>
                </c:pt>
                <c:pt idx="13">
                  <c:v>Memphis, TN</c:v>
                </c:pt>
                <c:pt idx="14">
                  <c:v>Charlotte/Mecklenburg Co, NC</c:v>
                </c:pt>
                <c:pt idx="15">
                  <c:v>Nashville/Davidson Co, TN</c:v>
                </c:pt>
                <c:pt idx="16">
                  <c:v>San Antonio, TX</c:v>
                </c:pt>
                <c:pt idx="17">
                  <c:v>Indianapolis/Marion Co, IN</c:v>
                </c:pt>
              </c:strCache>
            </c:strRef>
          </c:cat>
          <c:val>
            <c:numRef>
              <c:f>'Councilmember BS Per Capita'!$B$69:$B$86</c:f>
              <c:numCache>
                <c:formatCode>"$"#,##0.00</c:formatCode>
                <c:ptCount val="18"/>
                <c:pt idx="0">
                  <c:v>0.27435944399672313</c:v>
                </c:pt>
                <c:pt idx="1">
                  <c:v>0.22296032156042489</c:v>
                </c:pt>
                <c:pt idx="2">
                  <c:v>0.19953280252681449</c:v>
                </c:pt>
                <c:pt idx="3">
                  <c:v>0.14046873230931803</c:v>
                </c:pt>
                <c:pt idx="4">
                  <c:v>0.13364456271426248</c:v>
                </c:pt>
                <c:pt idx="5">
                  <c:v>0.13199519959204542</c:v>
                </c:pt>
                <c:pt idx="6">
                  <c:v>0.12472446309822305</c:v>
                </c:pt>
                <c:pt idx="7">
                  <c:v>0.12368057351663582</c:v>
                </c:pt>
                <c:pt idx="8">
                  <c:v>0.10240719843754843</c:v>
                </c:pt>
                <c:pt idx="9">
                  <c:v>8.2602731425699322E-2</c:v>
                </c:pt>
                <c:pt idx="10">
                  <c:v>7.9065098217615204E-2</c:v>
                </c:pt>
                <c:pt idx="11">
                  <c:v>7.5909833576726773E-2</c:v>
                </c:pt>
                <c:pt idx="12">
                  <c:v>5.3230449657869008E-2</c:v>
                </c:pt>
                <c:pt idx="13">
                  <c:v>4.591662665217721E-2</c:v>
                </c:pt>
                <c:pt idx="14">
                  <c:v>3.471591585969809E-2</c:v>
                </c:pt>
                <c:pt idx="15">
                  <c:v>3.2285521411170789E-2</c:v>
                </c:pt>
                <c:pt idx="16">
                  <c:v>2.9550518662142512E-2</c:v>
                </c:pt>
                <c:pt idx="17">
                  <c:v>1.3007996494687261E-2</c:v>
                </c:pt>
              </c:numCache>
            </c:numRef>
          </c:val>
        </c:ser>
        <c:dLbls>
          <c:showLegendKey val="0"/>
          <c:showVal val="0"/>
          <c:showCatName val="0"/>
          <c:showSerName val="0"/>
          <c:showPercent val="0"/>
          <c:showBubbleSize val="0"/>
        </c:dLbls>
        <c:gapWidth val="219"/>
        <c:overlap val="-27"/>
        <c:axId val="575780776"/>
        <c:axId val="575772936"/>
      </c:barChart>
      <c:lineChart>
        <c:grouping val="standard"/>
        <c:varyColors val="0"/>
        <c:ser>
          <c:idx val="1"/>
          <c:order val="1"/>
          <c:tx>
            <c:strRef>
              <c:f>'Councilmember BS Per Capita'!$C$68</c:f>
              <c:strCache>
                <c:ptCount val="1"/>
                <c:pt idx="0">
                  <c:v>Median</c:v>
                </c:pt>
              </c:strCache>
            </c:strRef>
          </c:tx>
          <c:spPr>
            <a:ln w="28575" cap="rnd">
              <a:solidFill>
                <a:srgbClr val="C00000"/>
              </a:solidFill>
              <a:round/>
            </a:ln>
            <a:effectLst/>
          </c:spPr>
          <c:marker>
            <c:symbol val="none"/>
          </c:marker>
          <c:cat>
            <c:strRef>
              <c:f>'Councilmember BS Per Capita'!$A$69:$A$86</c:f>
              <c:strCache>
                <c:ptCount val="18"/>
                <c:pt idx="0">
                  <c:v>Pittsburgh, PA</c:v>
                </c:pt>
                <c:pt idx="1">
                  <c:v>Cleveland, OH</c:v>
                </c:pt>
                <c:pt idx="2">
                  <c:v>Cincinnati, OH</c:v>
                </c:pt>
                <c:pt idx="3">
                  <c:v>Kansas, City, MO</c:v>
                </c:pt>
                <c:pt idx="4">
                  <c:v>Detroit, MI</c:v>
                </c:pt>
                <c:pt idx="5">
                  <c:v>Denver/Denver Co, CO</c:v>
                </c:pt>
                <c:pt idx="6">
                  <c:v>Milwaukee, WI</c:v>
                </c:pt>
                <c:pt idx="7">
                  <c:v>St Louis, MO</c:v>
                </c:pt>
                <c:pt idx="8">
                  <c:v>Lexington, KY</c:v>
                </c:pt>
                <c:pt idx="9">
                  <c:v>Austin, TX</c:v>
                </c:pt>
                <c:pt idx="10">
                  <c:v>Columbus, OH</c:v>
                </c:pt>
                <c:pt idx="11">
                  <c:v>El Paso, TX</c:v>
                </c:pt>
                <c:pt idx="12">
                  <c:v>Jacksonville/Duval Co, FL</c:v>
                </c:pt>
                <c:pt idx="13">
                  <c:v>Memphis, TN</c:v>
                </c:pt>
                <c:pt idx="14">
                  <c:v>Charlotte/Mecklenburg Co, NC</c:v>
                </c:pt>
                <c:pt idx="15">
                  <c:v>Nashville/Davidson Co, TN</c:v>
                </c:pt>
                <c:pt idx="16">
                  <c:v>San Antonio, TX</c:v>
                </c:pt>
                <c:pt idx="17">
                  <c:v>Indianapolis/Marion Co, IN</c:v>
                </c:pt>
              </c:strCache>
            </c:strRef>
          </c:cat>
          <c:val>
            <c:numRef>
              <c:f>'Councilmember BS Per Capita'!$C$69:$C$86</c:f>
              <c:numCache>
                <c:formatCode>"$"#,##0.00</c:formatCode>
                <c:ptCount val="18"/>
                <c:pt idx="0">
                  <c:v>0.09</c:v>
                </c:pt>
                <c:pt idx="1">
                  <c:v>0.09</c:v>
                </c:pt>
                <c:pt idx="2">
                  <c:v>0.09</c:v>
                </c:pt>
                <c:pt idx="3">
                  <c:v>0.09</c:v>
                </c:pt>
                <c:pt idx="4">
                  <c:v>0.09</c:v>
                </c:pt>
                <c:pt idx="5">
                  <c:v>0.09</c:v>
                </c:pt>
                <c:pt idx="6">
                  <c:v>0.09</c:v>
                </c:pt>
                <c:pt idx="7">
                  <c:v>0.09</c:v>
                </c:pt>
                <c:pt idx="8">
                  <c:v>0.09</c:v>
                </c:pt>
                <c:pt idx="9">
                  <c:v>0.09</c:v>
                </c:pt>
                <c:pt idx="10">
                  <c:v>0.09</c:v>
                </c:pt>
                <c:pt idx="11">
                  <c:v>0.09</c:v>
                </c:pt>
                <c:pt idx="12">
                  <c:v>0.09</c:v>
                </c:pt>
                <c:pt idx="13">
                  <c:v>0.09</c:v>
                </c:pt>
                <c:pt idx="14">
                  <c:v>0.09</c:v>
                </c:pt>
                <c:pt idx="15">
                  <c:v>0.09</c:v>
                </c:pt>
                <c:pt idx="16">
                  <c:v>0.09</c:v>
                </c:pt>
                <c:pt idx="17">
                  <c:v>0.09</c:v>
                </c:pt>
              </c:numCache>
            </c:numRef>
          </c:val>
          <c:smooth val="0"/>
        </c:ser>
        <c:dLbls>
          <c:showLegendKey val="0"/>
          <c:showVal val="0"/>
          <c:showCatName val="0"/>
          <c:showSerName val="0"/>
          <c:showPercent val="0"/>
          <c:showBubbleSize val="0"/>
        </c:dLbls>
        <c:marker val="1"/>
        <c:smooth val="0"/>
        <c:axId val="575780776"/>
        <c:axId val="575772936"/>
      </c:lineChart>
      <c:catAx>
        <c:axId val="57578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72936"/>
        <c:crosses val="autoZero"/>
        <c:auto val="1"/>
        <c:lblAlgn val="ctr"/>
        <c:lblOffset val="100"/>
        <c:noMultiLvlLbl val="0"/>
      </c:catAx>
      <c:valAx>
        <c:axId val="575772936"/>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80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Council President Base Salary</a:t>
            </a:r>
            <a:endParaRPr lang="en-US" sz="1800" dirty="0">
              <a:solidFill>
                <a:sysClr val="windowText" lastClr="000000"/>
              </a:solidFill>
              <a:effectLst/>
            </a:endParaRPr>
          </a:p>
          <a:p>
            <a:pPr>
              <a:defRPr>
                <a:solidFill>
                  <a:sysClr val="windowText" lastClr="000000"/>
                </a:solidFill>
              </a:defRPr>
            </a:pPr>
            <a:r>
              <a:rPr lang="en-US" sz="1400" b="1" i="0" baseline="0" dirty="0">
                <a:solidFill>
                  <a:sysClr val="windowText" lastClr="000000"/>
                </a:solidFill>
                <a:effectLst/>
              </a:rPr>
              <a:t>March 16, 2022</a:t>
            </a:r>
            <a:endParaRPr lang="en-US" sz="14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'Council President Base Salary'!$B$1</c:f>
              <c:strCache>
                <c:ptCount val="1"/>
                <c:pt idx="0">
                  <c:v>Council President</c:v>
                </c:pt>
              </c:strCache>
            </c:strRef>
          </c:tx>
          <c:spPr>
            <a:solidFill>
              <a:schemeClr val="accent1"/>
            </a:solidFill>
            <a:ln>
              <a:noFill/>
            </a:ln>
            <a:effectLst/>
          </c:spPr>
          <c:invertIfNegative val="0"/>
          <c:dPt>
            <c:idx val="0"/>
            <c:invertIfNegative val="0"/>
            <c:bubble3D val="0"/>
            <c:spPr>
              <a:solidFill>
                <a:schemeClr val="accent1"/>
              </a:solidFill>
              <a:ln>
                <a:noFill/>
              </a:ln>
              <a:effectLst/>
            </c:spPr>
          </c:dPt>
          <c:dPt>
            <c:idx val="4"/>
            <c:invertIfNegative val="0"/>
            <c:bubble3D val="0"/>
            <c:spPr>
              <a:solidFill>
                <a:schemeClr val="accent2"/>
              </a:solidFill>
              <a:ln>
                <a:noFill/>
              </a:ln>
              <a:effectLst/>
            </c:spPr>
          </c:dPt>
          <c:dLbls>
            <c:dLbl>
              <c:idx val="4"/>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'Council President Base Salary'!$A$2:$A$13</c:f>
              <c:strCache>
                <c:ptCount val="12"/>
                <c:pt idx="0">
                  <c:v>Denver/Denver Co, CO</c:v>
                </c:pt>
                <c:pt idx="1">
                  <c:v>Detroit, MI</c:v>
                </c:pt>
                <c:pt idx="2">
                  <c:v>Cleveland, OH</c:v>
                </c:pt>
                <c:pt idx="3">
                  <c:v>St Louis, MO</c:v>
                </c:pt>
                <c:pt idx="4">
                  <c:v>Columbus, OH</c:v>
                </c:pt>
                <c:pt idx="5">
                  <c:v>Milwaukee, WI</c:v>
                </c:pt>
                <c:pt idx="6">
                  <c:v>Pittsburgh, PA</c:v>
                </c:pt>
                <c:pt idx="7">
                  <c:v>Jacksonville/Duval Co, FL</c:v>
                </c:pt>
                <c:pt idx="8">
                  <c:v>Cincinnati, OH</c:v>
                </c:pt>
                <c:pt idx="9">
                  <c:v>Lexington, KY</c:v>
                </c:pt>
                <c:pt idx="10">
                  <c:v>Memphis, TN</c:v>
                </c:pt>
                <c:pt idx="11">
                  <c:v>Indianapolis/Marion Co, IN</c:v>
                </c:pt>
              </c:strCache>
            </c:strRef>
          </c:cat>
          <c:val>
            <c:numRef>
              <c:f>'Council President Base Salary'!$B$2:$B$13</c:f>
              <c:numCache>
                <c:formatCode>"$"#,##0</c:formatCode>
                <c:ptCount val="12"/>
                <c:pt idx="0">
                  <c:v>110725</c:v>
                </c:pt>
                <c:pt idx="1">
                  <c:v>94111</c:v>
                </c:pt>
                <c:pt idx="2">
                  <c:v>93371</c:v>
                </c:pt>
                <c:pt idx="3">
                  <c:v>90766</c:v>
                </c:pt>
                <c:pt idx="4">
                  <c:v>86977</c:v>
                </c:pt>
                <c:pt idx="5">
                  <c:v>82749.16</c:v>
                </c:pt>
                <c:pt idx="6">
                  <c:v>82386.3</c:v>
                </c:pt>
                <c:pt idx="7">
                  <c:v>70502.039999999994</c:v>
                </c:pt>
                <c:pt idx="8">
                  <c:v>60646</c:v>
                </c:pt>
                <c:pt idx="9">
                  <c:v>37148.33</c:v>
                </c:pt>
                <c:pt idx="10">
                  <c:v>30970.080000000002</c:v>
                </c:pt>
                <c:pt idx="11">
                  <c:v>13382</c:v>
                </c:pt>
              </c:numCache>
            </c:numRef>
          </c:val>
        </c:ser>
        <c:dLbls>
          <c:showLegendKey val="0"/>
          <c:showVal val="0"/>
          <c:showCatName val="0"/>
          <c:showSerName val="0"/>
          <c:showPercent val="0"/>
          <c:showBubbleSize val="0"/>
        </c:dLbls>
        <c:gapWidth val="219"/>
        <c:overlap val="-27"/>
        <c:axId val="390571256"/>
        <c:axId val="390568512"/>
      </c:barChart>
      <c:lineChart>
        <c:grouping val="standard"/>
        <c:varyColors val="0"/>
        <c:ser>
          <c:idx val="1"/>
          <c:order val="1"/>
          <c:tx>
            <c:strRef>
              <c:f>'Council President Base Salary'!$C$1</c:f>
              <c:strCache>
                <c:ptCount val="1"/>
                <c:pt idx="0">
                  <c:v>Median</c:v>
                </c:pt>
              </c:strCache>
            </c:strRef>
          </c:tx>
          <c:spPr>
            <a:ln w="28575" cap="rnd">
              <a:solidFill>
                <a:srgbClr val="C00000"/>
              </a:solidFill>
              <a:round/>
            </a:ln>
            <a:effectLst/>
          </c:spPr>
          <c:marker>
            <c:symbol val="none"/>
          </c:marker>
          <c:cat>
            <c:strRef>
              <c:f>'Council President Base Salary'!$A$2:$A$13</c:f>
              <c:strCache>
                <c:ptCount val="12"/>
                <c:pt idx="0">
                  <c:v>Denver/Denver Co, CO</c:v>
                </c:pt>
                <c:pt idx="1">
                  <c:v>Detroit, MI</c:v>
                </c:pt>
                <c:pt idx="2">
                  <c:v>Cleveland, OH</c:v>
                </c:pt>
                <c:pt idx="3">
                  <c:v>St Louis, MO</c:v>
                </c:pt>
                <c:pt idx="4">
                  <c:v>Columbus, OH</c:v>
                </c:pt>
                <c:pt idx="5">
                  <c:v>Milwaukee, WI</c:v>
                </c:pt>
                <c:pt idx="6">
                  <c:v>Pittsburgh, PA</c:v>
                </c:pt>
                <c:pt idx="7">
                  <c:v>Jacksonville/Duval Co, FL</c:v>
                </c:pt>
                <c:pt idx="8">
                  <c:v>Cincinnati, OH</c:v>
                </c:pt>
                <c:pt idx="9">
                  <c:v>Lexington, KY</c:v>
                </c:pt>
                <c:pt idx="10">
                  <c:v>Memphis, TN</c:v>
                </c:pt>
                <c:pt idx="11">
                  <c:v>Indianapolis/Marion Co, IN</c:v>
                </c:pt>
              </c:strCache>
            </c:strRef>
          </c:cat>
          <c:val>
            <c:numRef>
              <c:f>'Council President Base Salary'!$C$2:$C$13</c:f>
              <c:numCache>
                <c:formatCode>"$"#,##0</c:formatCode>
                <c:ptCount val="12"/>
                <c:pt idx="0">
                  <c:v>82568</c:v>
                </c:pt>
                <c:pt idx="1">
                  <c:v>82568</c:v>
                </c:pt>
                <c:pt idx="2">
                  <c:v>82568</c:v>
                </c:pt>
                <c:pt idx="3">
                  <c:v>82568</c:v>
                </c:pt>
                <c:pt idx="4">
                  <c:v>82568</c:v>
                </c:pt>
                <c:pt idx="5">
                  <c:v>82568</c:v>
                </c:pt>
                <c:pt idx="6">
                  <c:v>82568</c:v>
                </c:pt>
                <c:pt idx="7">
                  <c:v>82568</c:v>
                </c:pt>
                <c:pt idx="8">
                  <c:v>82568</c:v>
                </c:pt>
                <c:pt idx="9">
                  <c:v>82568</c:v>
                </c:pt>
                <c:pt idx="10">
                  <c:v>82568</c:v>
                </c:pt>
                <c:pt idx="11">
                  <c:v>82568</c:v>
                </c:pt>
              </c:numCache>
            </c:numRef>
          </c:val>
          <c:smooth val="0"/>
        </c:ser>
        <c:dLbls>
          <c:showLegendKey val="0"/>
          <c:showVal val="0"/>
          <c:showCatName val="0"/>
          <c:showSerName val="0"/>
          <c:showPercent val="0"/>
          <c:showBubbleSize val="0"/>
        </c:dLbls>
        <c:marker val="1"/>
        <c:smooth val="0"/>
        <c:axId val="390571256"/>
        <c:axId val="390568512"/>
      </c:lineChart>
      <c:catAx>
        <c:axId val="390571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68512"/>
        <c:crosses val="autoZero"/>
        <c:auto val="1"/>
        <c:lblAlgn val="ctr"/>
        <c:lblOffset val="100"/>
        <c:noMultiLvlLbl val="0"/>
      </c:catAx>
      <c:valAx>
        <c:axId val="390568512"/>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71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Council President Per Capita Base Salary</a:t>
            </a:r>
            <a:endParaRPr lang="en-US" sz="1800" dirty="0">
              <a:solidFill>
                <a:sysClr val="windowText" lastClr="000000"/>
              </a:solidFill>
              <a:effectLst/>
            </a:endParaRPr>
          </a:p>
          <a:p>
            <a:pPr>
              <a:defRPr>
                <a:solidFill>
                  <a:sysClr val="windowText" lastClr="000000"/>
                </a:solidFill>
              </a:defRPr>
            </a:pPr>
            <a:r>
              <a:rPr lang="en-US" sz="1400" b="1" i="0" baseline="0" dirty="0">
                <a:solidFill>
                  <a:sysClr val="windowText" lastClr="000000"/>
                </a:solidFill>
                <a:effectLst/>
              </a:rPr>
              <a:t>March 16, 2022</a:t>
            </a:r>
            <a:endParaRPr lang="en-US" sz="14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'Council President BS Per Capita'!$B$50</c:f>
              <c:strCache>
                <c:ptCount val="1"/>
                <c:pt idx="0">
                  <c:v>Council President</c:v>
                </c:pt>
              </c:strCache>
            </c:strRef>
          </c:tx>
          <c:spPr>
            <a:solidFill>
              <a:schemeClr val="accent1"/>
            </a:solidFill>
            <a:ln>
              <a:noFill/>
            </a:ln>
            <a:effectLst/>
          </c:spPr>
          <c:invertIfNegative val="0"/>
          <c:dPt>
            <c:idx val="8"/>
            <c:invertIfNegative val="0"/>
            <c:bubble3D val="0"/>
            <c:spPr>
              <a:solidFill>
                <a:schemeClr val="accent2"/>
              </a:solidFill>
              <a:ln>
                <a:solidFill>
                  <a:schemeClr val="accent2"/>
                </a:solidFill>
              </a:ln>
              <a:effectLst/>
            </c:spPr>
          </c:dPt>
          <c:dLbls>
            <c:dLbl>
              <c:idx val="8"/>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'Council President BS Per Capita'!$A$51:$A$62</c:f>
              <c:strCache>
                <c:ptCount val="12"/>
                <c:pt idx="0">
                  <c:v>St Louis, MO</c:v>
                </c:pt>
                <c:pt idx="1">
                  <c:v>Pittsburgh, PA</c:v>
                </c:pt>
                <c:pt idx="2">
                  <c:v>Cleveland, OH</c:v>
                </c:pt>
                <c:pt idx="3">
                  <c:v>Cincinnati, OH</c:v>
                </c:pt>
                <c:pt idx="4">
                  <c:v>Denver/Denver Co, CO</c:v>
                </c:pt>
                <c:pt idx="5">
                  <c:v>Milwaukee, WI</c:v>
                </c:pt>
                <c:pt idx="6">
                  <c:v>Detroit, MI</c:v>
                </c:pt>
                <c:pt idx="7">
                  <c:v>Lexington, KY</c:v>
                </c:pt>
                <c:pt idx="8">
                  <c:v>Columbus, OH</c:v>
                </c:pt>
                <c:pt idx="9">
                  <c:v>Jacksonville/Duval Co, FL</c:v>
                </c:pt>
                <c:pt idx="10">
                  <c:v>Memphis, TN</c:v>
                </c:pt>
                <c:pt idx="11">
                  <c:v>Indianapolis/Marion Co, IN</c:v>
                </c:pt>
              </c:strCache>
            </c:strRef>
          </c:cat>
          <c:val>
            <c:numRef>
              <c:f>'Council President BS Per Capita'!$B$51:$B$62</c:f>
              <c:numCache>
                <c:formatCode>"$"#,##0.00</c:formatCode>
                <c:ptCount val="12"/>
                <c:pt idx="0">
                  <c:v>0.30097022992393346</c:v>
                </c:pt>
                <c:pt idx="1">
                  <c:v>0.27435944399672313</c:v>
                </c:pt>
                <c:pt idx="2">
                  <c:v>0.23530108488842408</c:v>
                </c:pt>
                <c:pt idx="3">
                  <c:v>0.19953280252681449</c:v>
                </c:pt>
                <c:pt idx="4">
                  <c:v>0.14781011422995236</c:v>
                </c:pt>
                <c:pt idx="5">
                  <c:v>0.14095231930666086</c:v>
                </c:pt>
                <c:pt idx="6">
                  <c:v>0.14045768031628386</c:v>
                </c:pt>
                <c:pt idx="7">
                  <c:v>0.11516362339957219</c:v>
                </c:pt>
                <c:pt idx="8">
                  <c:v>9.5114106964959227E-2</c:v>
                </c:pt>
                <c:pt idx="9">
                  <c:v>7.1788489736070368E-2</c:v>
                </c:pt>
                <c:pt idx="10">
                  <c:v>4.8917839723015492E-2</c:v>
                </c:pt>
                <c:pt idx="11">
                  <c:v>1.5269562201044291E-2</c:v>
                </c:pt>
              </c:numCache>
            </c:numRef>
          </c:val>
        </c:ser>
        <c:dLbls>
          <c:showLegendKey val="0"/>
          <c:showVal val="0"/>
          <c:showCatName val="0"/>
          <c:showSerName val="0"/>
          <c:showPercent val="0"/>
          <c:showBubbleSize val="0"/>
        </c:dLbls>
        <c:gapWidth val="219"/>
        <c:overlap val="-27"/>
        <c:axId val="390544600"/>
        <c:axId val="390544992"/>
      </c:barChart>
      <c:lineChart>
        <c:grouping val="standard"/>
        <c:varyColors val="0"/>
        <c:ser>
          <c:idx val="1"/>
          <c:order val="1"/>
          <c:tx>
            <c:strRef>
              <c:f>'Council President BS Per Capita'!$C$50</c:f>
              <c:strCache>
                <c:ptCount val="1"/>
                <c:pt idx="0">
                  <c:v>Median</c:v>
                </c:pt>
              </c:strCache>
            </c:strRef>
          </c:tx>
          <c:spPr>
            <a:ln w="28575" cap="rnd">
              <a:solidFill>
                <a:srgbClr val="C00000"/>
              </a:solidFill>
              <a:round/>
            </a:ln>
            <a:effectLst/>
          </c:spPr>
          <c:marker>
            <c:symbol val="none"/>
          </c:marker>
          <c:cat>
            <c:strRef>
              <c:f>'Council President BS Per Capita'!$A$51:$A$62</c:f>
              <c:strCache>
                <c:ptCount val="12"/>
                <c:pt idx="0">
                  <c:v>St Louis, MO</c:v>
                </c:pt>
                <c:pt idx="1">
                  <c:v>Pittsburgh, PA</c:v>
                </c:pt>
                <c:pt idx="2">
                  <c:v>Cleveland, OH</c:v>
                </c:pt>
                <c:pt idx="3">
                  <c:v>Cincinnati, OH</c:v>
                </c:pt>
                <c:pt idx="4">
                  <c:v>Denver/Denver Co, CO</c:v>
                </c:pt>
                <c:pt idx="5">
                  <c:v>Milwaukee, WI</c:v>
                </c:pt>
                <c:pt idx="6">
                  <c:v>Detroit, MI</c:v>
                </c:pt>
                <c:pt idx="7">
                  <c:v>Lexington, KY</c:v>
                </c:pt>
                <c:pt idx="8">
                  <c:v>Columbus, OH</c:v>
                </c:pt>
                <c:pt idx="9">
                  <c:v>Jacksonville/Duval Co, FL</c:v>
                </c:pt>
                <c:pt idx="10">
                  <c:v>Memphis, TN</c:v>
                </c:pt>
                <c:pt idx="11">
                  <c:v>Indianapolis/Marion Co, IN</c:v>
                </c:pt>
              </c:strCache>
            </c:strRef>
          </c:cat>
          <c:val>
            <c:numRef>
              <c:f>'Council President BS Per Capita'!$C$51:$C$62</c:f>
              <c:numCache>
                <c:formatCode>"$"#,##0.00</c:formatCode>
                <c:ptCount val="12"/>
                <c:pt idx="0">
                  <c:v>0.14000000000000001</c:v>
                </c:pt>
                <c:pt idx="1">
                  <c:v>0.14000000000000001</c:v>
                </c:pt>
                <c:pt idx="2">
                  <c:v>0.14000000000000001</c:v>
                </c:pt>
                <c:pt idx="3">
                  <c:v>0.14000000000000001</c:v>
                </c:pt>
                <c:pt idx="4">
                  <c:v>0.14000000000000001</c:v>
                </c:pt>
                <c:pt idx="5">
                  <c:v>0.14000000000000001</c:v>
                </c:pt>
                <c:pt idx="6">
                  <c:v>0.14000000000000001</c:v>
                </c:pt>
                <c:pt idx="7">
                  <c:v>0.14000000000000001</c:v>
                </c:pt>
                <c:pt idx="8">
                  <c:v>0.14000000000000001</c:v>
                </c:pt>
                <c:pt idx="9">
                  <c:v>0.14000000000000001</c:v>
                </c:pt>
                <c:pt idx="10">
                  <c:v>0.14000000000000001</c:v>
                </c:pt>
                <c:pt idx="11">
                  <c:v>0.14000000000000001</c:v>
                </c:pt>
              </c:numCache>
            </c:numRef>
          </c:val>
          <c:smooth val="0"/>
        </c:ser>
        <c:dLbls>
          <c:showLegendKey val="0"/>
          <c:showVal val="0"/>
          <c:showCatName val="0"/>
          <c:showSerName val="0"/>
          <c:showPercent val="0"/>
          <c:showBubbleSize val="0"/>
        </c:dLbls>
        <c:marker val="1"/>
        <c:smooth val="0"/>
        <c:axId val="390544600"/>
        <c:axId val="390544992"/>
      </c:lineChart>
      <c:catAx>
        <c:axId val="39054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44992"/>
        <c:crosses val="autoZero"/>
        <c:auto val="1"/>
        <c:lblAlgn val="ctr"/>
        <c:lblOffset val="100"/>
        <c:noMultiLvlLbl val="0"/>
      </c:catAx>
      <c:valAx>
        <c:axId val="390544992"/>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44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a:t>
            </a:r>
            <a:r>
              <a:rPr lang="en-US" sz="1600" b="1" baseline="0" dirty="0">
                <a:solidFill>
                  <a:sysClr val="windowText" lastClr="000000"/>
                </a:solidFill>
              </a:rPr>
              <a:t> Commission on Elected Official Compensation</a:t>
            </a:r>
          </a:p>
          <a:p>
            <a:pPr>
              <a:defRPr>
                <a:solidFill>
                  <a:sysClr val="windowText" lastClr="000000"/>
                </a:solidFill>
              </a:defRPr>
            </a:pPr>
            <a:r>
              <a:rPr lang="en-US" sz="1800" b="1" baseline="0" dirty="0">
                <a:solidFill>
                  <a:sysClr val="windowText" lastClr="000000"/>
                </a:solidFill>
              </a:rPr>
              <a:t>Number of Councilmembers per Municipality</a:t>
            </a:r>
          </a:p>
          <a:p>
            <a:pPr>
              <a:defRPr>
                <a:solidFill>
                  <a:sysClr val="windowText" lastClr="000000"/>
                </a:solidFill>
              </a:defRPr>
            </a:pPr>
            <a:r>
              <a:rPr lang="en-US" sz="1200" b="1" baseline="0" dirty="0">
                <a:solidFill>
                  <a:sysClr val="windowText" lastClr="000000"/>
                </a:solidFill>
              </a:rPr>
              <a:t>March 16, 2022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 Councilmembers'!$B$1</c:f>
              <c:strCache>
                <c:ptCount val="1"/>
                <c:pt idx="0">
                  <c:v># Councilmembers</c:v>
                </c:pt>
              </c:strCache>
            </c:strRef>
          </c:tx>
          <c:spPr>
            <a:solidFill>
              <a:schemeClr val="accent1"/>
            </a:solidFill>
            <a:ln>
              <a:noFill/>
            </a:ln>
            <a:effectLst/>
          </c:spPr>
          <c:invertIfNegative val="0"/>
          <c:dPt>
            <c:idx val="17"/>
            <c:invertIfNegative val="0"/>
            <c:bubble3D val="0"/>
            <c:spPr>
              <a:solidFill>
                <a:schemeClr val="accent2"/>
              </a:solidFill>
              <a:ln>
                <a:noFill/>
              </a:ln>
              <a:effectLst/>
            </c:spPr>
          </c:dPt>
          <c:dLbls>
            <c:dLbl>
              <c:idx val="17"/>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Councilmembers'!$A$2:$A$19</c:f>
              <c:strCache>
                <c:ptCount val="18"/>
                <c:pt idx="0">
                  <c:v>Nashville/Davidson Co, TN</c:v>
                </c:pt>
                <c:pt idx="1">
                  <c:v>St Louis, MO</c:v>
                </c:pt>
                <c:pt idx="2">
                  <c:v>Indianapolis/Marion Co, IN</c:v>
                </c:pt>
                <c:pt idx="3">
                  <c:v>Jacksonville/Duval Co, FL</c:v>
                </c:pt>
                <c:pt idx="4">
                  <c:v>Cleveland, OH</c:v>
                </c:pt>
                <c:pt idx="5">
                  <c:v>Lexington, KY</c:v>
                </c:pt>
                <c:pt idx="6">
                  <c:v>Milwaukee, WI</c:v>
                </c:pt>
                <c:pt idx="7">
                  <c:v>Denver/Denver Co, CO</c:v>
                </c:pt>
                <c:pt idx="8">
                  <c:v>Kansas, City, MO</c:v>
                </c:pt>
                <c:pt idx="9">
                  <c:v>Memphis, TN</c:v>
                </c:pt>
                <c:pt idx="10">
                  <c:v>Charlotte/Mecklenburg Co, NC</c:v>
                </c:pt>
                <c:pt idx="11">
                  <c:v>Austin, TX</c:v>
                </c:pt>
                <c:pt idx="12">
                  <c:v>San Antonio, TX</c:v>
                </c:pt>
                <c:pt idx="13">
                  <c:v>Cincinnati, OH</c:v>
                </c:pt>
                <c:pt idx="14">
                  <c:v>Pittsburgh, PA</c:v>
                </c:pt>
                <c:pt idx="15">
                  <c:v>Detroit, MI</c:v>
                </c:pt>
                <c:pt idx="16">
                  <c:v>El Paso, TX</c:v>
                </c:pt>
                <c:pt idx="17">
                  <c:v>Columbus, OH</c:v>
                </c:pt>
              </c:strCache>
            </c:strRef>
          </c:cat>
          <c:val>
            <c:numRef>
              <c:f>'# Councilmembers'!$B$2:$B$19</c:f>
              <c:numCache>
                <c:formatCode>General</c:formatCode>
                <c:ptCount val="18"/>
                <c:pt idx="0">
                  <c:v>40</c:v>
                </c:pt>
                <c:pt idx="1">
                  <c:v>29</c:v>
                </c:pt>
                <c:pt idx="2">
                  <c:v>25</c:v>
                </c:pt>
                <c:pt idx="3">
                  <c:v>18</c:v>
                </c:pt>
                <c:pt idx="4">
                  <c:v>17</c:v>
                </c:pt>
                <c:pt idx="5">
                  <c:v>15</c:v>
                </c:pt>
                <c:pt idx="6">
                  <c:v>15</c:v>
                </c:pt>
                <c:pt idx="7">
                  <c:v>13</c:v>
                </c:pt>
                <c:pt idx="8">
                  <c:v>13</c:v>
                </c:pt>
                <c:pt idx="9">
                  <c:v>13</c:v>
                </c:pt>
                <c:pt idx="10">
                  <c:v>11</c:v>
                </c:pt>
                <c:pt idx="11">
                  <c:v>10</c:v>
                </c:pt>
                <c:pt idx="12">
                  <c:v>10</c:v>
                </c:pt>
                <c:pt idx="13">
                  <c:v>9</c:v>
                </c:pt>
                <c:pt idx="14">
                  <c:v>9</c:v>
                </c:pt>
                <c:pt idx="15">
                  <c:v>8</c:v>
                </c:pt>
                <c:pt idx="16">
                  <c:v>8</c:v>
                </c:pt>
                <c:pt idx="17">
                  <c:v>7</c:v>
                </c:pt>
              </c:numCache>
            </c:numRef>
          </c:val>
        </c:ser>
        <c:dLbls>
          <c:showLegendKey val="0"/>
          <c:showVal val="0"/>
          <c:showCatName val="0"/>
          <c:showSerName val="0"/>
          <c:showPercent val="0"/>
          <c:showBubbleSize val="0"/>
        </c:dLbls>
        <c:gapWidth val="219"/>
        <c:overlap val="-27"/>
        <c:axId val="575726680"/>
        <c:axId val="575727072"/>
      </c:barChart>
      <c:lineChart>
        <c:grouping val="standard"/>
        <c:varyColors val="0"/>
        <c:ser>
          <c:idx val="1"/>
          <c:order val="1"/>
          <c:tx>
            <c:strRef>
              <c:f>'# Councilmembers'!$C$1</c:f>
              <c:strCache>
                <c:ptCount val="1"/>
                <c:pt idx="0">
                  <c:v>Median</c:v>
                </c:pt>
              </c:strCache>
            </c:strRef>
          </c:tx>
          <c:spPr>
            <a:ln w="28575" cap="rnd">
              <a:solidFill>
                <a:srgbClr val="C00000"/>
              </a:solidFill>
              <a:round/>
            </a:ln>
            <a:effectLst/>
          </c:spPr>
          <c:marker>
            <c:symbol val="none"/>
          </c:marker>
          <c:cat>
            <c:strRef>
              <c:f>'# Councilmembers'!$A$2:$A$19</c:f>
              <c:strCache>
                <c:ptCount val="18"/>
                <c:pt idx="0">
                  <c:v>Nashville/Davidson Co, TN</c:v>
                </c:pt>
                <c:pt idx="1">
                  <c:v>St Louis, MO</c:v>
                </c:pt>
                <c:pt idx="2">
                  <c:v>Indianapolis/Marion Co, IN</c:v>
                </c:pt>
                <c:pt idx="3">
                  <c:v>Jacksonville/Duval Co, FL</c:v>
                </c:pt>
                <c:pt idx="4">
                  <c:v>Cleveland, OH</c:v>
                </c:pt>
                <c:pt idx="5">
                  <c:v>Lexington, KY</c:v>
                </c:pt>
                <c:pt idx="6">
                  <c:v>Milwaukee, WI</c:v>
                </c:pt>
                <c:pt idx="7">
                  <c:v>Denver/Denver Co, CO</c:v>
                </c:pt>
                <c:pt idx="8">
                  <c:v>Kansas, City, MO</c:v>
                </c:pt>
                <c:pt idx="9">
                  <c:v>Memphis, TN</c:v>
                </c:pt>
                <c:pt idx="10">
                  <c:v>Charlotte/Mecklenburg Co, NC</c:v>
                </c:pt>
                <c:pt idx="11">
                  <c:v>Austin, TX</c:v>
                </c:pt>
                <c:pt idx="12">
                  <c:v>San Antonio, TX</c:v>
                </c:pt>
                <c:pt idx="13">
                  <c:v>Cincinnati, OH</c:v>
                </c:pt>
                <c:pt idx="14">
                  <c:v>Pittsburgh, PA</c:v>
                </c:pt>
                <c:pt idx="15">
                  <c:v>Detroit, MI</c:v>
                </c:pt>
                <c:pt idx="16">
                  <c:v>El Paso, TX</c:v>
                </c:pt>
                <c:pt idx="17">
                  <c:v>Columbus, OH</c:v>
                </c:pt>
              </c:strCache>
            </c:strRef>
          </c:cat>
          <c:val>
            <c:numRef>
              <c:f>'# Councilmembers'!$C$2:$C$19</c:f>
              <c:numCache>
                <c:formatCode>General</c:formatCode>
                <c:ptCount val="18"/>
                <c:pt idx="0">
                  <c:v>13</c:v>
                </c:pt>
                <c:pt idx="1">
                  <c:v>13</c:v>
                </c:pt>
                <c:pt idx="2">
                  <c:v>13</c:v>
                </c:pt>
                <c:pt idx="3">
                  <c:v>13</c:v>
                </c:pt>
                <c:pt idx="4">
                  <c:v>13</c:v>
                </c:pt>
                <c:pt idx="5">
                  <c:v>13</c:v>
                </c:pt>
                <c:pt idx="6">
                  <c:v>13</c:v>
                </c:pt>
                <c:pt idx="7">
                  <c:v>13</c:v>
                </c:pt>
                <c:pt idx="8">
                  <c:v>13</c:v>
                </c:pt>
                <c:pt idx="9">
                  <c:v>13</c:v>
                </c:pt>
                <c:pt idx="10">
                  <c:v>13</c:v>
                </c:pt>
                <c:pt idx="11">
                  <c:v>13</c:v>
                </c:pt>
                <c:pt idx="12">
                  <c:v>13</c:v>
                </c:pt>
                <c:pt idx="13">
                  <c:v>13</c:v>
                </c:pt>
                <c:pt idx="14">
                  <c:v>13</c:v>
                </c:pt>
                <c:pt idx="15">
                  <c:v>13</c:v>
                </c:pt>
                <c:pt idx="16">
                  <c:v>13</c:v>
                </c:pt>
                <c:pt idx="17">
                  <c:v>13</c:v>
                </c:pt>
              </c:numCache>
            </c:numRef>
          </c:val>
          <c:smooth val="0"/>
        </c:ser>
        <c:dLbls>
          <c:showLegendKey val="0"/>
          <c:showVal val="0"/>
          <c:showCatName val="0"/>
          <c:showSerName val="0"/>
          <c:showPercent val="0"/>
          <c:showBubbleSize val="0"/>
        </c:dLbls>
        <c:marker val="1"/>
        <c:smooth val="0"/>
        <c:axId val="575726680"/>
        <c:axId val="575727072"/>
      </c:lineChart>
      <c:catAx>
        <c:axId val="57572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27072"/>
        <c:crosses val="autoZero"/>
        <c:auto val="1"/>
        <c:lblAlgn val="ctr"/>
        <c:lblOffset val="100"/>
        <c:noMultiLvlLbl val="0"/>
      </c:catAx>
      <c:valAx>
        <c:axId val="5757270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266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600" b="1" dirty="0">
                <a:solidFill>
                  <a:schemeClr val="tx1"/>
                </a:solidFill>
              </a:rPr>
              <a:t>Citizens' Commission on</a:t>
            </a:r>
            <a:r>
              <a:rPr lang="en-US" sz="1600" b="1" baseline="0" dirty="0">
                <a:solidFill>
                  <a:schemeClr val="tx1"/>
                </a:solidFill>
              </a:rPr>
              <a:t> Elected Official Compensation</a:t>
            </a:r>
            <a:endParaRPr lang="en-US" sz="1600" b="1" dirty="0">
              <a:solidFill>
                <a:schemeClr val="tx1"/>
              </a:solidFill>
            </a:endParaRPr>
          </a:p>
          <a:p>
            <a:pPr>
              <a:defRPr>
                <a:solidFill>
                  <a:schemeClr val="tx1"/>
                </a:solidFill>
              </a:defRPr>
            </a:pPr>
            <a:r>
              <a:rPr lang="en-US" sz="1800" b="1" dirty="0">
                <a:solidFill>
                  <a:schemeClr val="tx1"/>
                </a:solidFill>
              </a:rPr>
              <a:t>Mayor</a:t>
            </a:r>
            <a:r>
              <a:rPr lang="en-US" sz="1800" b="1" baseline="0" dirty="0">
                <a:solidFill>
                  <a:schemeClr val="tx1"/>
                </a:solidFill>
              </a:rPr>
              <a:t> &amp; City Manager Base Salary</a:t>
            </a:r>
          </a:p>
          <a:p>
            <a:pPr>
              <a:defRPr>
                <a:solidFill>
                  <a:schemeClr val="tx1"/>
                </a:solidFill>
              </a:defRPr>
            </a:pPr>
            <a:r>
              <a:rPr lang="en-US" sz="1200" b="1" baseline="0" dirty="0">
                <a:solidFill>
                  <a:schemeClr val="tx1"/>
                </a:solidFill>
              </a:rPr>
              <a:t>Sorted by Highest to Lowest Mayor</a:t>
            </a:r>
          </a:p>
          <a:p>
            <a:pPr>
              <a:defRPr>
                <a:solidFill>
                  <a:schemeClr val="tx1"/>
                </a:solidFill>
              </a:defRPr>
            </a:pPr>
            <a:r>
              <a:rPr lang="en-US" sz="1200" b="1" baseline="0" dirty="0">
                <a:solidFill>
                  <a:schemeClr val="tx1"/>
                </a:solidFill>
              </a:rPr>
              <a:t>March 16, 2022</a:t>
            </a:r>
            <a:endParaRPr lang="en-US" sz="1200" b="1" dirty="0">
              <a:solidFill>
                <a:schemeClr val="tx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'Mayor &amp; City Mgr Base Salary'!$B$2</c:f>
              <c:strCache>
                <c:ptCount val="1"/>
                <c:pt idx="0">
                  <c:v>Mayor</c:v>
                </c:pt>
              </c:strCache>
            </c:strRef>
          </c:tx>
          <c:spPr>
            <a:solidFill>
              <a:schemeClr val="accent1">
                <a:lumMod val="60000"/>
                <a:lumOff val="40000"/>
              </a:schemeClr>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1">
                  <a:lumMod val="60000"/>
                  <a:lumOff val="40000"/>
                </a:schemeClr>
              </a:solidFill>
              <a:ln>
                <a:noFill/>
              </a:ln>
              <a:effectLst/>
            </c:spPr>
          </c:dPt>
          <c:cat>
            <c:strRef>
              <c:f>'Mayor &amp; City Mgr Base Salary'!$A$3:$A$20</c:f>
              <c:strCache>
                <c:ptCount val="18"/>
                <c:pt idx="0">
                  <c:v>Jacksonville/Duval Co, FL</c:v>
                </c:pt>
                <c:pt idx="1">
                  <c:v>Columbus, OH</c:v>
                </c:pt>
                <c:pt idx="2">
                  <c:v>Detroit, MI</c:v>
                </c:pt>
                <c:pt idx="3">
                  <c:v>Denver/Denver Co, CO</c:v>
                </c:pt>
                <c:pt idx="4">
                  <c:v>Nashville/Davidson Co, TN</c:v>
                </c:pt>
                <c:pt idx="5">
                  <c:v>Memphis, TN</c:v>
                </c:pt>
                <c:pt idx="6">
                  <c:v>Cleveland, OH</c:v>
                </c:pt>
                <c:pt idx="7">
                  <c:v>Lexington, KY</c:v>
                </c:pt>
                <c:pt idx="8">
                  <c:v>Milwaukee, WI</c:v>
                </c:pt>
                <c:pt idx="9">
                  <c:v>Kansas, City, MO</c:v>
                </c:pt>
                <c:pt idx="10">
                  <c:v>St Louis, MO</c:v>
                </c:pt>
                <c:pt idx="11">
                  <c:v>Pittsburgh, PA</c:v>
                </c:pt>
                <c:pt idx="12">
                  <c:v>Cincinnati, OH</c:v>
                </c:pt>
                <c:pt idx="13">
                  <c:v>Austin, TX</c:v>
                </c:pt>
                <c:pt idx="14">
                  <c:v>Indianapolis/Marion Co, IN</c:v>
                </c:pt>
                <c:pt idx="15">
                  <c:v>El Paso, TX</c:v>
                </c:pt>
                <c:pt idx="16">
                  <c:v>San Antonio, TX</c:v>
                </c:pt>
                <c:pt idx="17">
                  <c:v>Charlotte/Mecklenburg Co, NC</c:v>
                </c:pt>
              </c:strCache>
            </c:strRef>
          </c:cat>
          <c:val>
            <c:numRef>
              <c:f>'Mayor &amp; City Mgr Base Salary'!$B$3:$B$20</c:f>
              <c:numCache>
                <c:formatCode>"$"#,##0</c:formatCode>
                <c:ptCount val="18"/>
                <c:pt idx="0">
                  <c:v>208392.95999999999</c:v>
                </c:pt>
                <c:pt idx="1">
                  <c:v>204683</c:v>
                </c:pt>
                <c:pt idx="2">
                  <c:v>189300</c:v>
                </c:pt>
                <c:pt idx="3">
                  <c:v>184165</c:v>
                </c:pt>
                <c:pt idx="4">
                  <c:v>180000</c:v>
                </c:pt>
                <c:pt idx="5">
                  <c:v>170817.12</c:v>
                </c:pt>
                <c:pt idx="6">
                  <c:v>155552</c:v>
                </c:pt>
                <c:pt idx="7">
                  <c:v>154784.69</c:v>
                </c:pt>
                <c:pt idx="8">
                  <c:v>147335.76</c:v>
                </c:pt>
                <c:pt idx="9">
                  <c:v>141455</c:v>
                </c:pt>
                <c:pt idx="10">
                  <c:v>131820</c:v>
                </c:pt>
                <c:pt idx="11">
                  <c:v>124657.73</c:v>
                </c:pt>
                <c:pt idx="12">
                  <c:v>121291</c:v>
                </c:pt>
                <c:pt idx="13">
                  <c:v>97656</c:v>
                </c:pt>
                <c:pt idx="14">
                  <c:v>95000</c:v>
                </c:pt>
                <c:pt idx="15">
                  <c:v>78750</c:v>
                </c:pt>
                <c:pt idx="16">
                  <c:v>61725.04</c:v>
                </c:pt>
                <c:pt idx="17">
                  <c:v>39645.96</c:v>
                </c:pt>
              </c:numCache>
            </c:numRef>
          </c:val>
        </c:ser>
        <c:ser>
          <c:idx val="1"/>
          <c:order val="1"/>
          <c:tx>
            <c:strRef>
              <c:f>'Mayor &amp; City Mgr Base Salary'!$C$2</c:f>
              <c:strCache>
                <c:ptCount val="1"/>
                <c:pt idx="0">
                  <c:v>City Manager</c:v>
                </c:pt>
              </c:strCache>
            </c:strRef>
          </c:tx>
          <c:spPr>
            <a:solidFill>
              <a:schemeClr val="accent1">
                <a:lumMod val="75000"/>
              </a:schemeClr>
            </a:solidFill>
            <a:ln>
              <a:noFill/>
            </a:ln>
            <a:effectLst/>
          </c:spPr>
          <c:invertIfNegative val="0"/>
          <c:cat>
            <c:strRef>
              <c:f>'Mayor &amp; City Mgr Base Salary'!$A$3:$A$20</c:f>
              <c:strCache>
                <c:ptCount val="18"/>
                <c:pt idx="0">
                  <c:v>Jacksonville/Duval Co, FL</c:v>
                </c:pt>
                <c:pt idx="1">
                  <c:v>Columbus, OH</c:v>
                </c:pt>
                <c:pt idx="2">
                  <c:v>Detroit, MI</c:v>
                </c:pt>
                <c:pt idx="3">
                  <c:v>Denver/Denver Co, CO</c:v>
                </c:pt>
                <c:pt idx="4">
                  <c:v>Nashville/Davidson Co, TN</c:v>
                </c:pt>
                <c:pt idx="5">
                  <c:v>Memphis, TN</c:v>
                </c:pt>
                <c:pt idx="6">
                  <c:v>Cleveland, OH</c:v>
                </c:pt>
                <c:pt idx="7">
                  <c:v>Lexington, KY</c:v>
                </c:pt>
                <c:pt idx="8">
                  <c:v>Milwaukee, WI</c:v>
                </c:pt>
                <c:pt idx="9">
                  <c:v>Kansas, City, MO</c:v>
                </c:pt>
                <c:pt idx="10">
                  <c:v>St Louis, MO</c:v>
                </c:pt>
                <c:pt idx="11">
                  <c:v>Pittsburgh, PA</c:v>
                </c:pt>
                <c:pt idx="12">
                  <c:v>Cincinnati, OH</c:v>
                </c:pt>
                <c:pt idx="13">
                  <c:v>Austin, TX</c:v>
                </c:pt>
                <c:pt idx="14">
                  <c:v>Indianapolis/Marion Co, IN</c:v>
                </c:pt>
                <c:pt idx="15">
                  <c:v>El Paso, TX</c:v>
                </c:pt>
                <c:pt idx="16">
                  <c:v>San Antonio, TX</c:v>
                </c:pt>
                <c:pt idx="17">
                  <c:v>Charlotte/Mecklenburg Co, NC</c:v>
                </c:pt>
              </c:strCache>
            </c:strRef>
          </c:cat>
          <c:val>
            <c:numRef>
              <c:f>'Mayor &amp; City Mgr Base Salary'!$C$3:$C$20</c:f>
              <c:numCache>
                <c:formatCode>"$"#,##0</c:formatCode>
                <c:ptCount val="18"/>
                <c:pt idx="0">
                  <c:v>322905</c:v>
                </c:pt>
                <c:pt idx="5">
                  <c:v>158910.44</c:v>
                </c:pt>
                <c:pt idx="7">
                  <c:v>154452.57999999999</c:v>
                </c:pt>
                <c:pt idx="9">
                  <c:v>264999</c:v>
                </c:pt>
                <c:pt idx="12">
                  <c:v>265131</c:v>
                </c:pt>
                <c:pt idx="13">
                  <c:v>350002</c:v>
                </c:pt>
                <c:pt idx="15">
                  <c:v>404377.75199999998</c:v>
                </c:pt>
                <c:pt idx="17">
                  <c:v>379586</c:v>
                </c:pt>
              </c:numCache>
            </c:numRef>
          </c:val>
        </c:ser>
        <c:dLbls>
          <c:showLegendKey val="0"/>
          <c:showVal val="0"/>
          <c:showCatName val="0"/>
          <c:showSerName val="0"/>
          <c:showPercent val="0"/>
          <c:showBubbleSize val="0"/>
        </c:dLbls>
        <c:gapWidth val="219"/>
        <c:overlap val="-27"/>
        <c:axId val="570089808"/>
        <c:axId val="570095688"/>
      </c:barChart>
      <c:lineChart>
        <c:grouping val="standard"/>
        <c:varyColors val="0"/>
        <c:ser>
          <c:idx val="2"/>
          <c:order val="2"/>
          <c:tx>
            <c:strRef>
              <c:f>'Mayor &amp; City Mgr Base Salary'!$D$2</c:f>
              <c:strCache>
                <c:ptCount val="1"/>
                <c:pt idx="0">
                  <c:v>Median</c:v>
                </c:pt>
              </c:strCache>
            </c:strRef>
          </c:tx>
          <c:spPr>
            <a:ln w="28575" cap="rnd">
              <a:solidFill>
                <a:srgbClr val="C00000"/>
              </a:solidFill>
              <a:round/>
            </a:ln>
            <a:effectLst/>
          </c:spPr>
          <c:marker>
            <c:symbol val="none"/>
          </c:marker>
          <c:cat>
            <c:strRef>
              <c:f>'Mayor &amp; City Mgr Base Salary'!$A$3:$A$20</c:f>
              <c:strCache>
                <c:ptCount val="18"/>
                <c:pt idx="0">
                  <c:v>Jacksonville/Duval Co, FL</c:v>
                </c:pt>
                <c:pt idx="1">
                  <c:v>Columbus, OH</c:v>
                </c:pt>
                <c:pt idx="2">
                  <c:v>Detroit, MI</c:v>
                </c:pt>
                <c:pt idx="3">
                  <c:v>Denver/Denver Co, CO</c:v>
                </c:pt>
                <c:pt idx="4">
                  <c:v>Nashville/Davidson Co, TN</c:v>
                </c:pt>
                <c:pt idx="5">
                  <c:v>Memphis, TN</c:v>
                </c:pt>
                <c:pt idx="6">
                  <c:v>Cleveland, OH</c:v>
                </c:pt>
                <c:pt idx="7">
                  <c:v>Lexington, KY</c:v>
                </c:pt>
                <c:pt idx="8">
                  <c:v>Milwaukee, WI</c:v>
                </c:pt>
                <c:pt idx="9">
                  <c:v>Kansas, City, MO</c:v>
                </c:pt>
                <c:pt idx="10">
                  <c:v>St Louis, MO</c:v>
                </c:pt>
                <c:pt idx="11">
                  <c:v>Pittsburgh, PA</c:v>
                </c:pt>
                <c:pt idx="12">
                  <c:v>Cincinnati, OH</c:v>
                </c:pt>
                <c:pt idx="13">
                  <c:v>Austin, TX</c:v>
                </c:pt>
                <c:pt idx="14">
                  <c:v>Indianapolis/Marion Co, IN</c:v>
                </c:pt>
                <c:pt idx="15">
                  <c:v>El Paso, TX</c:v>
                </c:pt>
                <c:pt idx="16">
                  <c:v>San Antonio, TX</c:v>
                </c:pt>
                <c:pt idx="17">
                  <c:v>Charlotte/Mecklenburg Co, NC</c:v>
                </c:pt>
              </c:strCache>
            </c:strRef>
          </c:cat>
          <c:val>
            <c:numRef>
              <c:f>'Mayor &amp; City Mgr Base Salary'!$D$3:$D$20</c:f>
              <c:numCache>
                <c:formatCode>"$"#,##0</c:formatCode>
                <c:ptCount val="18"/>
                <c:pt idx="0">
                  <c:v>144395</c:v>
                </c:pt>
                <c:pt idx="1">
                  <c:v>144395</c:v>
                </c:pt>
                <c:pt idx="2">
                  <c:v>144395</c:v>
                </c:pt>
                <c:pt idx="3">
                  <c:v>144395</c:v>
                </c:pt>
                <c:pt idx="4">
                  <c:v>144395</c:v>
                </c:pt>
                <c:pt idx="5">
                  <c:v>144395</c:v>
                </c:pt>
                <c:pt idx="6">
                  <c:v>144395</c:v>
                </c:pt>
                <c:pt idx="7">
                  <c:v>144395</c:v>
                </c:pt>
                <c:pt idx="8">
                  <c:v>144395</c:v>
                </c:pt>
                <c:pt idx="9">
                  <c:v>144395</c:v>
                </c:pt>
                <c:pt idx="10">
                  <c:v>144395</c:v>
                </c:pt>
                <c:pt idx="11">
                  <c:v>144395</c:v>
                </c:pt>
                <c:pt idx="12">
                  <c:v>144395</c:v>
                </c:pt>
                <c:pt idx="13">
                  <c:v>144395</c:v>
                </c:pt>
                <c:pt idx="14">
                  <c:v>144395</c:v>
                </c:pt>
                <c:pt idx="15">
                  <c:v>144395</c:v>
                </c:pt>
                <c:pt idx="16">
                  <c:v>144395</c:v>
                </c:pt>
                <c:pt idx="17">
                  <c:v>144395</c:v>
                </c:pt>
              </c:numCache>
            </c:numRef>
          </c:val>
          <c:smooth val="0"/>
        </c:ser>
        <c:dLbls>
          <c:showLegendKey val="0"/>
          <c:showVal val="0"/>
          <c:showCatName val="0"/>
          <c:showSerName val="0"/>
          <c:showPercent val="0"/>
          <c:showBubbleSize val="0"/>
        </c:dLbls>
        <c:marker val="1"/>
        <c:smooth val="0"/>
        <c:axId val="570089808"/>
        <c:axId val="570095688"/>
      </c:lineChart>
      <c:catAx>
        <c:axId val="57008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0095688"/>
        <c:crosses val="autoZero"/>
        <c:auto val="1"/>
        <c:lblAlgn val="ctr"/>
        <c:lblOffset val="100"/>
        <c:noMultiLvlLbl val="0"/>
      </c:catAx>
      <c:valAx>
        <c:axId val="570095688"/>
        <c:scaling>
          <c:orientation val="minMax"/>
        </c:scaling>
        <c:delete val="0"/>
        <c:axPos val="l"/>
        <c:majorGridlines>
          <c:spPr>
            <a:ln w="9525" cap="flat" cmpd="sng" algn="ctr">
              <a:no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0089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600" b="1" dirty="0">
                <a:solidFill>
                  <a:schemeClr val="tx1"/>
                </a:solidFill>
              </a:rPr>
              <a:t>Citizens' Commission on</a:t>
            </a:r>
            <a:r>
              <a:rPr lang="en-US" sz="1600" b="1" baseline="0" dirty="0">
                <a:solidFill>
                  <a:schemeClr val="tx1"/>
                </a:solidFill>
              </a:rPr>
              <a:t> Elected Official Compensation</a:t>
            </a:r>
            <a:endParaRPr lang="en-US" sz="1600" b="1" dirty="0">
              <a:solidFill>
                <a:schemeClr val="tx1"/>
              </a:solidFill>
            </a:endParaRPr>
          </a:p>
          <a:p>
            <a:pPr>
              <a:defRPr>
                <a:solidFill>
                  <a:schemeClr val="tx1"/>
                </a:solidFill>
              </a:defRPr>
            </a:pPr>
            <a:r>
              <a:rPr lang="en-US" sz="1800" b="1" i="0" baseline="0" dirty="0">
                <a:effectLst/>
              </a:rPr>
              <a:t>Mayor &amp; City Manager Per Capita Base Salary</a:t>
            </a:r>
            <a:endParaRPr lang="en-US" dirty="0">
              <a:effectLst/>
            </a:endParaRPr>
          </a:p>
          <a:p>
            <a:pPr>
              <a:defRPr>
                <a:solidFill>
                  <a:schemeClr val="tx1"/>
                </a:solidFill>
              </a:defRPr>
            </a:pPr>
            <a:r>
              <a:rPr lang="en-US" sz="1200" b="1" baseline="0" dirty="0">
                <a:solidFill>
                  <a:schemeClr val="tx1"/>
                </a:solidFill>
              </a:rPr>
              <a:t>Sorted by Highest to Lowest Mayor</a:t>
            </a:r>
          </a:p>
          <a:p>
            <a:pPr>
              <a:defRPr>
                <a:solidFill>
                  <a:schemeClr val="tx1"/>
                </a:solidFill>
              </a:defRPr>
            </a:pPr>
            <a:r>
              <a:rPr lang="en-US" sz="1200" b="1" baseline="0" dirty="0">
                <a:solidFill>
                  <a:schemeClr val="tx1"/>
                </a:solidFill>
              </a:rPr>
              <a:t>March 16, 2022</a:t>
            </a:r>
            <a:endParaRPr lang="en-US" sz="1200" b="1" dirty="0">
              <a:solidFill>
                <a:schemeClr val="tx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'Mayor &amp; City Mgr BS Per Capita'!$B$67</c:f>
              <c:strCache>
                <c:ptCount val="1"/>
                <c:pt idx="0">
                  <c:v>Mayor Base Salary Per Capita</c:v>
                </c:pt>
              </c:strCache>
            </c:strRef>
          </c:tx>
          <c:spPr>
            <a:solidFill>
              <a:schemeClr val="accent1"/>
            </a:solidFill>
            <a:ln>
              <a:noFill/>
            </a:ln>
            <a:effectLst/>
          </c:spPr>
          <c:invertIfNegative val="0"/>
          <c:dPt>
            <c:idx val="11"/>
            <c:invertIfNegative val="0"/>
            <c:bubble3D val="0"/>
            <c:spPr>
              <a:solidFill>
                <a:schemeClr val="accent2"/>
              </a:solidFill>
              <a:ln>
                <a:solidFill>
                  <a:schemeClr val="accent2"/>
                </a:solidFill>
              </a:ln>
              <a:effectLst/>
            </c:spPr>
          </c:dPt>
          <c:dLbls>
            <c:dLbl>
              <c:idx val="11"/>
              <c:layout>
                <c:manualLayout>
                  <c:x val="0"/>
                  <c:y val="-1.384083044982707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'Mayor &amp; City Mgr BS Per Capita'!$A$68:$A$85</c:f>
              <c:strCache>
                <c:ptCount val="18"/>
                <c:pt idx="0">
                  <c:v>Lexington, KY</c:v>
                </c:pt>
                <c:pt idx="1">
                  <c:v>St Louis, MO</c:v>
                </c:pt>
                <c:pt idx="2">
                  <c:v>Pittsburgh, PA</c:v>
                </c:pt>
                <c:pt idx="3">
                  <c:v>Cincinnati, OH</c:v>
                </c:pt>
                <c:pt idx="4">
                  <c:v>Cleveland, OH</c:v>
                </c:pt>
                <c:pt idx="5">
                  <c:v>Detroit, MI</c:v>
                </c:pt>
                <c:pt idx="6">
                  <c:v>Kansas, City, MO</c:v>
                </c:pt>
                <c:pt idx="7">
                  <c:v>Memphis, TN</c:v>
                </c:pt>
                <c:pt idx="8">
                  <c:v>Nashville/Davidson Co, TN</c:v>
                </c:pt>
                <c:pt idx="9">
                  <c:v>Milwaukee, WI</c:v>
                </c:pt>
                <c:pt idx="10">
                  <c:v>Denver/Denver Co, CO</c:v>
                </c:pt>
                <c:pt idx="11">
                  <c:v>Columbus, OH</c:v>
                </c:pt>
                <c:pt idx="12">
                  <c:v>Jacksonville.Duval Co, FL</c:v>
                </c:pt>
                <c:pt idx="13">
                  <c:v>El Paso, TX</c:v>
                </c:pt>
                <c:pt idx="14">
                  <c:v>Indianapolis/Marion Co, IN</c:v>
                </c:pt>
                <c:pt idx="15">
                  <c:v>Austin, TX</c:v>
                </c:pt>
                <c:pt idx="16">
                  <c:v>Charlotte/Mecklenburg Co, NC</c:v>
                </c:pt>
                <c:pt idx="17">
                  <c:v>San Antonio, TX</c:v>
                </c:pt>
              </c:strCache>
            </c:strRef>
          </c:cat>
          <c:val>
            <c:numRef>
              <c:f>'Mayor &amp; City Mgr BS Per Capita'!$B$68:$B$85</c:f>
              <c:numCache>
                <c:formatCode>"$"#,##0.00</c:formatCode>
                <c:ptCount val="18"/>
                <c:pt idx="0">
                  <c:v>0.47984837399634189</c:v>
                </c:pt>
                <c:pt idx="1">
                  <c:v>0.4371008495314645</c:v>
                </c:pt>
                <c:pt idx="2">
                  <c:v>0.41513000939104716</c:v>
                </c:pt>
                <c:pt idx="3">
                  <c:v>0.39906231493057842</c:v>
                </c:pt>
                <c:pt idx="4">
                  <c:v>0.39200131043433339</c:v>
                </c:pt>
                <c:pt idx="5">
                  <c:v>0.28252424141569571</c:v>
                </c:pt>
                <c:pt idx="6">
                  <c:v>0.28097520474015925</c:v>
                </c:pt>
                <c:pt idx="7">
                  <c:v>0.26980894134297051</c:v>
                </c:pt>
                <c:pt idx="8">
                  <c:v>0.25157549151561653</c:v>
                </c:pt>
                <c:pt idx="9">
                  <c:v>0.25096710454595006</c:v>
                </c:pt>
                <c:pt idx="10">
                  <c:v>0.24584736678400701</c:v>
                </c:pt>
                <c:pt idx="11">
                  <c:v>0.22383205624370522</c:v>
                </c:pt>
                <c:pt idx="12">
                  <c:v>0.21219550342130986</c:v>
                </c:pt>
                <c:pt idx="13">
                  <c:v>0.11386475036509015</c:v>
                </c:pt>
                <c:pt idx="14">
                  <c:v>0.10839997078906051</c:v>
                </c:pt>
                <c:pt idx="15">
                  <c:v>9.7003457739784471E-2</c:v>
                </c:pt>
                <c:pt idx="16">
                  <c:v>4.2170093092122059E-2</c:v>
                </c:pt>
                <c:pt idx="17">
                  <c:v>3.9893385037970595E-2</c:v>
                </c:pt>
              </c:numCache>
            </c:numRef>
          </c:val>
        </c:ser>
        <c:ser>
          <c:idx val="1"/>
          <c:order val="1"/>
          <c:tx>
            <c:strRef>
              <c:f>'Mayor &amp; City Mgr BS Per Capita'!$C$67</c:f>
              <c:strCache>
                <c:ptCount val="1"/>
                <c:pt idx="0">
                  <c:v>City Manager Base Salary Per Capita</c:v>
                </c:pt>
              </c:strCache>
            </c:strRef>
          </c:tx>
          <c:spPr>
            <a:solidFill>
              <a:schemeClr val="tx2"/>
            </a:solidFill>
            <a:ln>
              <a:solidFill>
                <a:schemeClr val="tx2"/>
              </a:solidFill>
            </a:ln>
            <a:effectLst/>
          </c:spPr>
          <c:invertIfNegative val="0"/>
          <c:cat>
            <c:strRef>
              <c:f>'Mayor &amp; City Mgr BS Per Capita'!$A$68:$A$85</c:f>
              <c:strCache>
                <c:ptCount val="18"/>
                <c:pt idx="0">
                  <c:v>Lexington, KY</c:v>
                </c:pt>
                <c:pt idx="1">
                  <c:v>St Louis, MO</c:v>
                </c:pt>
                <c:pt idx="2">
                  <c:v>Pittsburgh, PA</c:v>
                </c:pt>
                <c:pt idx="3">
                  <c:v>Cincinnati, OH</c:v>
                </c:pt>
                <c:pt idx="4">
                  <c:v>Cleveland, OH</c:v>
                </c:pt>
                <c:pt idx="5">
                  <c:v>Detroit, MI</c:v>
                </c:pt>
                <c:pt idx="6">
                  <c:v>Kansas, City, MO</c:v>
                </c:pt>
                <c:pt idx="7">
                  <c:v>Memphis, TN</c:v>
                </c:pt>
                <c:pt idx="8">
                  <c:v>Nashville/Davidson Co, TN</c:v>
                </c:pt>
                <c:pt idx="9">
                  <c:v>Milwaukee, WI</c:v>
                </c:pt>
                <c:pt idx="10">
                  <c:v>Denver/Denver Co, CO</c:v>
                </c:pt>
                <c:pt idx="11">
                  <c:v>Columbus, OH</c:v>
                </c:pt>
                <c:pt idx="12">
                  <c:v>Jacksonville.Duval Co, FL</c:v>
                </c:pt>
                <c:pt idx="13">
                  <c:v>El Paso, TX</c:v>
                </c:pt>
                <c:pt idx="14">
                  <c:v>Indianapolis/Marion Co, IN</c:v>
                </c:pt>
                <c:pt idx="15">
                  <c:v>Austin, TX</c:v>
                </c:pt>
                <c:pt idx="16">
                  <c:v>Charlotte/Mecklenburg Co, NC</c:v>
                </c:pt>
                <c:pt idx="17">
                  <c:v>San Antonio, TX</c:v>
                </c:pt>
              </c:strCache>
            </c:strRef>
          </c:cat>
          <c:val>
            <c:numRef>
              <c:f>'Mayor &amp; City Mgr BS Per Capita'!$C$68:$C$85</c:f>
              <c:numCache>
                <c:formatCode>"$"#,##0.00</c:formatCode>
                <c:ptCount val="18"/>
                <c:pt idx="0">
                  <c:v>0.47881879902036761</c:v>
                </c:pt>
                <c:pt idx="3">
                  <c:v>0.87231361452918343</c:v>
                </c:pt>
                <c:pt idx="6">
                  <c:v>0.52637339281706175</c:v>
                </c:pt>
                <c:pt idx="7">
                  <c:v>0.25100211023781244</c:v>
                </c:pt>
                <c:pt idx="12">
                  <c:v>0.32879704301075269</c:v>
                </c:pt>
                <c:pt idx="13">
                  <c:v>0.58469043536096932</c:v>
                </c:pt>
                <c:pt idx="15">
                  <c:v>0.3476632691881712</c:v>
                </c:pt>
                <c:pt idx="16">
                  <c:v>0.40375304208716961</c:v>
                </c:pt>
              </c:numCache>
            </c:numRef>
          </c:val>
        </c:ser>
        <c:dLbls>
          <c:showLegendKey val="0"/>
          <c:showVal val="0"/>
          <c:showCatName val="0"/>
          <c:showSerName val="0"/>
          <c:showPercent val="0"/>
          <c:showBubbleSize val="0"/>
        </c:dLbls>
        <c:gapWidth val="219"/>
        <c:overlap val="-27"/>
        <c:axId val="511292400"/>
        <c:axId val="511299064"/>
      </c:barChart>
      <c:lineChart>
        <c:grouping val="standard"/>
        <c:varyColors val="0"/>
        <c:ser>
          <c:idx val="2"/>
          <c:order val="2"/>
          <c:tx>
            <c:strRef>
              <c:f>'Mayor &amp; City Mgr BS Per Capita'!$D$67</c:f>
              <c:strCache>
                <c:ptCount val="1"/>
                <c:pt idx="0">
                  <c:v>Median</c:v>
                </c:pt>
              </c:strCache>
            </c:strRef>
          </c:tx>
          <c:spPr>
            <a:ln w="28575" cap="rnd">
              <a:solidFill>
                <a:srgbClr val="C00000"/>
              </a:solidFill>
              <a:round/>
            </a:ln>
            <a:effectLst/>
          </c:spPr>
          <c:marker>
            <c:symbol val="none"/>
          </c:marker>
          <c:cat>
            <c:strRef>
              <c:f>'Mayor &amp; City Mgr BS Per Capita'!$A$68:$A$85</c:f>
              <c:strCache>
                <c:ptCount val="18"/>
                <c:pt idx="0">
                  <c:v>Lexington, KY</c:v>
                </c:pt>
                <c:pt idx="1">
                  <c:v>St Louis, MO</c:v>
                </c:pt>
                <c:pt idx="2">
                  <c:v>Pittsburgh, PA</c:v>
                </c:pt>
                <c:pt idx="3">
                  <c:v>Cincinnati, OH</c:v>
                </c:pt>
                <c:pt idx="4">
                  <c:v>Cleveland, OH</c:v>
                </c:pt>
                <c:pt idx="5">
                  <c:v>Detroit, MI</c:v>
                </c:pt>
                <c:pt idx="6">
                  <c:v>Kansas, City, MO</c:v>
                </c:pt>
                <c:pt idx="7">
                  <c:v>Memphis, TN</c:v>
                </c:pt>
                <c:pt idx="8">
                  <c:v>Nashville/Davidson Co, TN</c:v>
                </c:pt>
                <c:pt idx="9">
                  <c:v>Milwaukee, WI</c:v>
                </c:pt>
                <c:pt idx="10">
                  <c:v>Denver/Denver Co, CO</c:v>
                </c:pt>
                <c:pt idx="11">
                  <c:v>Columbus, OH</c:v>
                </c:pt>
                <c:pt idx="12">
                  <c:v>Jacksonville.Duval Co, FL</c:v>
                </c:pt>
                <c:pt idx="13">
                  <c:v>El Paso, TX</c:v>
                </c:pt>
                <c:pt idx="14">
                  <c:v>Indianapolis/Marion Co, IN</c:v>
                </c:pt>
                <c:pt idx="15">
                  <c:v>Austin, TX</c:v>
                </c:pt>
                <c:pt idx="16">
                  <c:v>Charlotte/Mecklenburg Co, NC</c:v>
                </c:pt>
                <c:pt idx="17">
                  <c:v>San Antonio, TX</c:v>
                </c:pt>
              </c:strCache>
            </c:strRef>
          </c:cat>
          <c:val>
            <c:numRef>
              <c:f>'Mayor &amp; City Mgr BS Per Capita'!$D$68:$D$85</c:f>
              <c:numCache>
                <c:formatCode>"$"#,##0.00</c:formatCode>
                <c:ptCount val="18"/>
                <c:pt idx="0">
                  <c:v>0.25</c:v>
                </c:pt>
                <c:pt idx="1">
                  <c:v>0.25</c:v>
                </c:pt>
                <c:pt idx="2">
                  <c:v>0.25</c:v>
                </c:pt>
                <c:pt idx="3">
                  <c:v>0.25</c:v>
                </c:pt>
                <c:pt idx="4">
                  <c:v>0.25</c:v>
                </c:pt>
                <c:pt idx="5">
                  <c:v>0.25</c:v>
                </c:pt>
                <c:pt idx="6">
                  <c:v>0.25</c:v>
                </c:pt>
                <c:pt idx="7">
                  <c:v>0.25</c:v>
                </c:pt>
                <c:pt idx="8">
                  <c:v>0.25</c:v>
                </c:pt>
                <c:pt idx="9">
                  <c:v>0.25</c:v>
                </c:pt>
                <c:pt idx="10">
                  <c:v>0.25</c:v>
                </c:pt>
                <c:pt idx="11">
                  <c:v>0.25</c:v>
                </c:pt>
                <c:pt idx="12">
                  <c:v>0.25</c:v>
                </c:pt>
                <c:pt idx="13">
                  <c:v>0.25</c:v>
                </c:pt>
                <c:pt idx="14">
                  <c:v>0.25</c:v>
                </c:pt>
                <c:pt idx="15">
                  <c:v>0.25</c:v>
                </c:pt>
                <c:pt idx="16">
                  <c:v>0.25</c:v>
                </c:pt>
                <c:pt idx="17">
                  <c:v>0.25</c:v>
                </c:pt>
              </c:numCache>
            </c:numRef>
          </c:val>
          <c:smooth val="0"/>
        </c:ser>
        <c:dLbls>
          <c:showLegendKey val="0"/>
          <c:showVal val="0"/>
          <c:showCatName val="0"/>
          <c:showSerName val="0"/>
          <c:showPercent val="0"/>
          <c:showBubbleSize val="0"/>
        </c:dLbls>
        <c:marker val="1"/>
        <c:smooth val="0"/>
        <c:axId val="511292400"/>
        <c:axId val="511299064"/>
      </c:lineChart>
      <c:catAx>
        <c:axId val="51129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1299064"/>
        <c:crosses val="autoZero"/>
        <c:auto val="1"/>
        <c:lblAlgn val="ctr"/>
        <c:lblOffset val="100"/>
        <c:noMultiLvlLbl val="0"/>
      </c:catAx>
      <c:valAx>
        <c:axId val="511299064"/>
        <c:scaling>
          <c:orientation val="minMax"/>
        </c:scaling>
        <c:delete val="0"/>
        <c:axPos val="l"/>
        <c:majorGridlines>
          <c:spPr>
            <a:ln w="9525" cap="flat" cmpd="sng" algn="ctr">
              <a:no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1292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Mayor Base Salary</a:t>
            </a:r>
            <a:endParaRPr lang="en-US" sz="1800" dirty="0">
              <a:solidFill>
                <a:sysClr val="windowText" lastClr="000000"/>
              </a:solidFill>
              <a:effectLst/>
            </a:endParaRPr>
          </a:p>
          <a:p>
            <a:pPr>
              <a:defRPr>
                <a:solidFill>
                  <a:sysClr val="windowText" lastClr="000000"/>
                </a:solidFill>
              </a:defRPr>
            </a:pPr>
            <a:r>
              <a:rPr lang="en-US" sz="1200" b="1" i="0" baseline="0" dirty="0">
                <a:solidFill>
                  <a:sysClr val="windowText" lastClr="000000"/>
                </a:solidFill>
                <a:effectLst/>
              </a:rPr>
              <a:t>March 16, 2022</a:t>
            </a:r>
            <a:endParaRPr lang="en-US" sz="105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'Mayor Base Salary'!$B$1</c:f>
              <c:strCache>
                <c:ptCount val="1"/>
                <c:pt idx="0">
                  <c:v>Mayor</c:v>
                </c:pt>
              </c:strCache>
            </c:strRef>
          </c:tx>
          <c:spPr>
            <a:solidFill>
              <a:schemeClr val="accent1"/>
            </a:solidFill>
            <a:ln>
              <a:noFill/>
            </a:ln>
            <a:effectLst/>
          </c:spPr>
          <c:invertIfNegative val="0"/>
          <c:dPt>
            <c:idx val="1"/>
            <c:invertIfNegative val="0"/>
            <c:bubble3D val="0"/>
            <c:spPr>
              <a:solidFill>
                <a:schemeClr val="accent2"/>
              </a:solidFill>
              <a:ln>
                <a:noFill/>
              </a:ln>
              <a:effectLst/>
            </c:spPr>
          </c:dPt>
          <c:dLbls>
            <c:dLbl>
              <c:idx val="1"/>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'Mayor Base Salary'!$A$2:$A$19</c:f>
              <c:strCache>
                <c:ptCount val="18"/>
                <c:pt idx="0">
                  <c:v>Jacksonville/Duval Co, FL</c:v>
                </c:pt>
                <c:pt idx="1">
                  <c:v>Columbus, OH</c:v>
                </c:pt>
                <c:pt idx="2">
                  <c:v>Detroit, MI</c:v>
                </c:pt>
                <c:pt idx="3">
                  <c:v>Denver/Denver Co, CO</c:v>
                </c:pt>
                <c:pt idx="4">
                  <c:v>Nashville/Davidson Co, TN</c:v>
                </c:pt>
                <c:pt idx="5">
                  <c:v>Memphis, TN</c:v>
                </c:pt>
                <c:pt idx="6">
                  <c:v>Cleveland, OH</c:v>
                </c:pt>
                <c:pt idx="7">
                  <c:v>Lexington, KY</c:v>
                </c:pt>
                <c:pt idx="8">
                  <c:v>Milwaukee, WI</c:v>
                </c:pt>
                <c:pt idx="9">
                  <c:v>Kansas, City, MO</c:v>
                </c:pt>
                <c:pt idx="10">
                  <c:v>St Louis, MO</c:v>
                </c:pt>
                <c:pt idx="11">
                  <c:v>Pittsburgh, PA</c:v>
                </c:pt>
                <c:pt idx="12">
                  <c:v>Cincinnati, OH</c:v>
                </c:pt>
                <c:pt idx="13">
                  <c:v>Austin, TX</c:v>
                </c:pt>
                <c:pt idx="14">
                  <c:v>Indianapolis/Marion Co, IN</c:v>
                </c:pt>
                <c:pt idx="15">
                  <c:v>El Paso, TX</c:v>
                </c:pt>
                <c:pt idx="16">
                  <c:v>San Antonio, TX</c:v>
                </c:pt>
                <c:pt idx="17">
                  <c:v>Charlotte/Mecklenburg Co, NC</c:v>
                </c:pt>
              </c:strCache>
            </c:strRef>
          </c:cat>
          <c:val>
            <c:numRef>
              <c:f>'Mayor Base Salary'!$B$2:$B$19</c:f>
              <c:numCache>
                <c:formatCode>"$"#,##0</c:formatCode>
                <c:ptCount val="18"/>
                <c:pt idx="0">
                  <c:v>208392.95999999999</c:v>
                </c:pt>
                <c:pt idx="1">
                  <c:v>204683</c:v>
                </c:pt>
                <c:pt idx="2">
                  <c:v>189300</c:v>
                </c:pt>
                <c:pt idx="3">
                  <c:v>184165</c:v>
                </c:pt>
                <c:pt idx="4">
                  <c:v>180000</c:v>
                </c:pt>
                <c:pt idx="5">
                  <c:v>170817.12</c:v>
                </c:pt>
                <c:pt idx="6">
                  <c:v>155552</c:v>
                </c:pt>
                <c:pt idx="7">
                  <c:v>154784.69</c:v>
                </c:pt>
                <c:pt idx="8">
                  <c:v>147335.76</c:v>
                </c:pt>
                <c:pt idx="9">
                  <c:v>141455</c:v>
                </c:pt>
                <c:pt idx="10">
                  <c:v>131820</c:v>
                </c:pt>
                <c:pt idx="11">
                  <c:v>124657.73</c:v>
                </c:pt>
                <c:pt idx="12">
                  <c:v>121291</c:v>
                </c:pt>
                <c:pt idx="13">
                  <c:v>97656</c:v>
                </c:pt>
                <c:pt idx="14">
                  <c:v>95000</c:v>
                </c:pt>
                <c:pt idx="15">
                  <c:v>78750</c:v>
                </c:pt>
                <c:pt idx="16">
                  <c:v>61725.04</c:v>
                </c:pt>
                <c:pt idx="17">
                  <c:v>39645.96</c:v>
                </c:pt>
              </c:numCache>
            </c:numRef>
          </c:val>
        </c:ser>
        <c:dLbls>
          <c:showLegendKey val="0"/>
          <c:showVal val="0"/>
          <c:showCatName val="0"/>
          <c:showSerName val="0"/>
          <c:showPercent val="0"/>
          <c:showBubbleSize val="0"/>
        </c:dLbls>
        <c:gapWidth val="219"/>
        <c:overlap val="-27"/>
        <c:axId val="562831960"/>
        <c:axId val="562836272"/>
      </c:barChart>
      <c:lineChart>
        <c:grouping val="standard"/>
        <c:varyColors val="0"/>
        <c:ser>
          <c:idx val="1"/>
          <c:order val="1"/>
          <c:tx>
            <c:strRef>
              <c:f>'Mayor Base Salary'!$C$1</c:f>
              <c:strCache>
                <c:ptCount val="1"/>
                <c:pt idx="0">
                  <c:v>Median</c:v>
                </c:pt>
              </c:strCache>
            </c:strRef>
          </c:tx>
          <c:spPr>
            <a:ln w="28575" cap="rnd">
              <a:solidFill>
                <a:srgbClr val="C00000"/>
              </a:solidFill>
              <a:round/>
            </a:ln>
            <a:effectLst/>
          </c:spPr>
          <c:marker>
            <c:symbol val="none"/>
          </c:marker>
          <c:cat>
            <c:strRef>
              <c:f>'Mayor Base Salary'!$A$2:$A$19</c:f>
              <c:strCache>
                <c:ptCount val="18"/>
                <c:pt idx="0">
                  <c:v>Jacksonville/Duval Co, FL</c:v>
                </c:pt>
                <c:pt idx="1">
                  <c:v>Columbus, OH</c:v>
                </c:pt>
                <c:pt idx="2">
                  <c:v>Detroit, MI</c:v>
                </c:pt>
                <c:pt idx="3">
                  <c:v>Denver/Denver Co, CO</c:v>
                </c:pt>
                <c:pt idx="4">
                  <c:v>Nashville/Davidson Co, TN</c:v>
                </c:pt>
                <c:pt idx="5">
                  <c:v>Memphis, TN</c:v>
                </c:pt>
                <c:pt idx="6">
                  <c:v>Cleveland, OH</c:v>
                </c:pt>
                <c:pt idx="7">
                  <c:v>Lexington, KY</c:v>
                </c:pt>
                <c:pt idx="8">
                  <c:v>Milwaukee, WI</c:v>
                </c:pt>
                <c:pt idx="9">
                  <c:v>Kansas, City, MO</c:v>
                </c:pt>
                <c:pt idx="10">
                  <c:v>St Louis, MO</c:v>
                </c:pt>
                <c:pt idx="11">
                  <c:v>Pittsburgh, PA</c:v>
                </c:pt>
                <c:pt idx="12">
                  <c:v>Cincinnati, OH</c:v>
                </c:pt>
                <c:pt idx="13">
                  <c:v>Austin, TX</c:v>
                </c:pt>
                <c:pt idx="14">
                  <c:v>Indianapolis/Marion Co, IN</c:v>
                </c:pt>
                <c:pt idx="15">
                  <c:v>El Paso, TX</c:v>
                </c:pt>
                <c:pt idx="16">
                  <c:v>San Antonio, TX</c:v>
                </c:pt>
                <c:pt idx="17">
                  <c:v>Charlotte/Mecklenburg Co, NC</c:v>
                </c:pt>
              </c:strCache>
            </c:strRef>
          </c:cat>
          <c:val>
            <c:numRef>
              <c:f>'Mayor Base Salary'!$C$2:$C$19</c:f>
              <c:numCache>
                <c:formatCode>"$"#,##0</c:formatCode>
                <c:ptCount val="18"/>
                <c:pt idx="0">
                  <c:v>144395</c:v>
                </c:pt>
                <c:pt idx="1">
                  <c:v>144395</c:v>
                </c:pt>
                <c:pt idx="2">
                  <c:v>144395</c:v>
                </c:pt>
                <c:pt idx="3">
                  <c:v>144395</c:v>
                </c:pt>
                <c:pt idx="4">
                  <c:v>144395</c:v>
                </c:pt>
                <c:pt idx="5">
                  <c:v>144395</c:v>
                </c:pt>
                <c:pt idx="6">
                  <c:v>144395</c:v>
                </c:pt>
                <c:pt idx="7">
                  <c:v>144395</c:v>
                </c:pt>
                <c:pt idx="8">
                  <c:v>144395</c:v>
                </c:pt>
                <c:pt idx="9">
                  <c:v>144395</c:v>
                </c:pt>
                <c:pt idx="10">
                  <c:v>144395</c:v>
                </c:pt>
                <c:pt idx="11">
                  <c:v>144395</c:v>
                </c:pt>
                <c:pt idx="12">
                  <c:v>144395</c:v>
                </c:pt>
                <c:pt idx="13">
                  <c:v>144395</c:v>
                </c:pt>
                <c:pt idx="14">
                  <c:v>144395</c:v>
                </c:pt>
                <c:pt idx="15">
                  <c:v>144395</c:v>
                </c:pt>
                <c:pt idx="16">
                  <c:v>144395</c:v>
                </c:pt>
                <c:pt idx="17">
                  <c:v>144395</c:v>
                </c:pt>
              </c:numCache>
            </c:numRef>
          </c:val>
          <c:smooth val="0"/>
        </c:ser>
        <c:dLbls>
          <c:showLegendKey val="0"/>
          <c:showVal val="0"/>
          <c:showCatName val="0"/>
          <c:showSerName val="0"/>
          <c:showPercent val="0"/>
          <c:showBubbleSize val="0"/>
        </c:dLbls>
        <c:marker val="1"/>
        <c:smooth val="0"/>
        <c:axId val="562831960"/>
        <c:axId val="562836272"/>
      </c:lineChart>
      <c:catAx>
        <c:axId val="562831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2836272"/>
        <c:crosses val="autoZero"/>
        <c:auto val="1"/>
        <c:lblAlgn val="ctr"/>
        <c:lblOffset val="100"/>
        <c:noMultiLvlLbl val="0"/>
      </c:catAx>
      <c:valAx>
        <c:axId val="562836272"/>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2831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Mayor Per Capita Base Salary</a:t>
            </a:r>
            <a:endParaRPr lang="en-US" sz="1800" dirty="0">
              <a:solidFill>
                <a:sysClr val="windowText" lastClr="000000"/>
              </a:solidFill>
              <a:effectLst/>
            </a:endParaRPr>
          </a:p>
          <a:p>
            <a:pPr>
              <a:defRPr>
                <a:solidFill>
                  <a:sysClr val="windowText" lastClr="000000"/>
                </a:solidFill>
              </a:defRPr>
            </a:pPr>
            <a:r>
              <a:rPr lang="en-US" sz="1200" b="1" i="0" baseline="0" dirty="0">
                <a:solidFill>
                  <a:sysClr val="windowText" lastClr="000000"/>
                </a:solidFill>
                <a:effectLst/>
              </a:rPr>
              <a:t>March 16, 2022</a:t>
            </a:r>
            <a:endParaRPr lang="en-US" sz="105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'Mayor BS Per Capita'!$B$68</c:f>
              <c:strCache>
                <c:ptCount val="1"/>
                <c:pt idx="0">
                  <c:v>Mayor</c:v>
                </c:pt>
              </c:strCache>
            </c:strRef>
          </c:tx>
          <c:spPr>
            <a:solidFill>
              <a:schemeClr val="accent1"/>
            </a:solidFill>
            <a:ln>
              <a:noFill/>
            </a:ln>
            <a:effectLst/>
          </c:spPr>
          <c:invertIfNegative val="0"/>
          <c:dPt>
            <c:idx val="11"/>
            <c:invertIfNegative val="0"/>
            <c:bubble3D val="0"/>
            <c:spPr>
              <a:solidFill>
                <a:schemeClr val="accent2"/>
              </a:solidFill>
              <a:ln>
                <a:solidFill>
                  <a:schemeClr val="accent2"/>
                </a:solidFill>
              </a:ln>
              <a:effectLst/>
            </c:spPr>
          </c:dPt>
          <c:dLbls>
            <c:dLbl>
              <c:idx val="11"/>
              <c:layout>
                <c:manualLayout>
                  <c:x val="0"/>
                  <c:y val="-2.4564992242577473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'Mayor BS Per Capita'!$A$69:$A$86</c:f>
              <c:strCache>
                <c:ptCount val="18"/>
                <c:pt idx="0">
                  <c:v>Lexington, KY</c:v>
                </c:pt>
                <c:pt idx="1">
                  <c:v>St Louis, MO</c:v>
                </c:pt>
                <c:pt idx="2">
                  <c:v>Pittsburgh, PA</c:v>
                </c:pt>
                <c:pt idx="3">
                  <c:v>Cincinnati, OH</c:v>
                </c:pt>
                <c:pt idx="4">
                  <c:v>Cleveland, OH</c:v>
                </c:pt>
                <c:pt idx="5">
                  <c:v>Detroit, MI</c:v>
                </c:pt>
                <c:pt idx="6">
                  <c:v>Kansas, City, MO</c:v>
                </c:pt>
                <c:pt idx="7">
                  <c:v>Memphis, TN</c:v>
                </c:pt>
                <c:pt idx="8">
                  <c:v>Nashville/Davidson Co, TN</c:v>
                </c:pt>
                <c:pt idx="9">
                  <c:v>Milwaukee, WI</c:v>
                </c:pt>
                <c:pt idx="10">
                  <c:v>Denver/Denver Co, CO</c:v>
                </c:pt>
                <c:pt idx="11">
                  <c:v>Columbus, OH</c:v>
                </c:pt>
                <c:pt idx="12">
                  <c:v>Jacksonville/Duval Co, FL</c:v>
                </c:pt>
                <c:pt idx="13">
                  <c:v>El Paso, TX</c:v>
                </c:pt>
                <c:pt idx="14">
                  <c:v>Indianapolis/Marion Co, IN</c:v>
                </c:pt>
                <c:pt idx="15">
                  <c:v>Austin, TX</c:v>
                </c:pt>
                <c:pt idx="16">
                  <c:v>Charlotte/Mecklenburg Co, NC</c:v>
                </c:pt>
                <c:pt idx="17">
                  <c:v>San Antonio, TX</c:v>
                </c:pt>
              </c:strCache>
            </c:strRef>
          </c:cat>
          <c:val>
            <c:numRef>
              <c:f>'Mayor BS Per Capita'!$B$69:$B$86</c:f>
              <c:numCache>
                <c:formatCode>"$"#,##0.00</c:formatCode>
                <c:ptCount val="18"/>
                <c:pt idx="0">
                  <c:v>0.47984837399634189</c:v>
                </c:pt>
                <c:pt idx="1">
                  <c:v>0.4371008495314645</c:v>
                </c:pt>
                <c:pt idx="2">
                  <c:v>0.41513000939104716</c:v>
                </c:pt>
                <c:pt idx="3">
                  <c:v>0.39906231493057842</c:v>
                </c:pt>
                <c:pt idx="4">
                  <c:v>0.39200131043433339</c:v>
                </c:pt>
                <c:pt idx="5">
                  <c:v>0.28252424141569571</c:v>
                </c:pt>
                <c:pt idx="6">
                  <c:v>0.28097520474015925</c:v>
                </c:pt>
                <c:pt idx="7">
                  <c:v>0.26980894134297051</c:v>
                </c:pt>
                <c:pt idx="8">
                  <c:v>0.25157549151561653</c:v>
                </c:pt>
                <c:pt idx="9">
                  <c:v>0.25096710454595006</c:v>
                </c:pt>
                <c:pt idx="10">
                  <c:v>0.24584736678400701</c:v>
                </c:pt>
                <c:pt idx="11">
                  <c:v>0.22383205624370522</c:v>
                </c:pt>
                <c:pt idx="12">
                  <c:v>0.21219550342130986</c:v>
                </c:pt>
                <c:pt idx="13">
                  <c:v>0.11386475036509015</c:v>
                </c:pt>
                <c:pt idx="14">
                  <c:v>0.10839997078906051</c:v>
                </c:pt>
                <c:pt idx="15">
                  <c:v>9.7003457739784471E-2</c:v>
                </c:pt>
                <c:pt idx="16">
                  <c:v>4.2170093092122059E-2</c:v>
                </c:pt>
                <c:pt idx="17">
                  <c:v>3.9893385037970595E-2</c:v>
                </c:pt>
              </c:numCache>
            </c:numRef>
          </c:val>
        </c:ser>
        <c:dLbls>
          <c:showLegendKey val="0"/>
          <c:showVal val="0"/>
          <c:showCatName val="0"/>
          <c:showSerName val="0"/>
          <c:showPercent val="0"/>
          <c:showBubbleSize val="0"/>
        </c:dLbls>
        <c:gapWidth val="219"/>
        <c:overlap val="-27"/>
        <c:axId val="563745456"/>
        <c:axId val="563745848"/>
      </c:barChart>
      <c:lineChart>
        <c:grouping val="standard"/>
        <c:varyColors val="0"/>
        <c:ser>
          <c:idx val="1"/>
          <c:order val="1"/>
          <c:tx>
            <c:strRef>
              <c:f>'Mayor BS Per Capita'!$C$68</c:f>
              <c:strCache>
                <c:ptCount val="1"/>
                <c:pt idx="0">
                  <c:v>Median</c:v>
                </c:pt>
              </c:strCache>
            </c:strRef>
          </c:tx>
          <c:spPr>
            <a:ln w="28575" cap="rnd">
              <a:solidFill>
                <a:srgbClr val="C00000"/>
              </a:solidFill>
              <a:round/>
            </a:ln>
            <a:effectLst/>
          </c:spPr>
          <c:marker>
            <c:symbol val="none"/>
          </c:marker>
          <c:cat>
            <c:strRef>
              <c:f>'Mayor BS Per Capita'!$A$69:$A$86</c:f>
              <c:strCache>
                <c:ptCount val="18"/>
                <c:pt idx="0">
                  <c:v>Lexington, KY</c:v>
                </c:pt>
                <c:pt idx="1">
                  <c:v>St Louis, MO</c:v>
                </c:pt>
                <c:pt idx="2">
                  <c:v>Pittsburgh, PA</c:v>
                </c:pt>
                <c:pt idx="3">
                  <c:v>Cincinnati, OH</c:v>
                </c:pt>
                <c:pt idx="4">
                  <c:v>Cleveland, OH</c:v>
                </c:pt>
                <c:pt idx="5">
                  <c:v>Detroit, MI</c:v>
                </c:pt>
                <c:pt idx="6">
                  <c:v>Kansas, City, MO</c:v>
                </c:pt>
                <c:pt idx="7">
                  <c:v>Memphis, TN</c:v>
                </c:pt>
                <c:pt idx="8">
                  <c:v>Nashville/Davidson Co, TN</c:v>
                </c:pt>
                <c:pt idx="9">
                  <c:v>Milwaukee, WI</c:v>
                </c:pt>
                <c:pt idx="10">
                  <c:v>Denver/Denver Co, CO</c:v>
                </c:pt>
                <c:pt idx="11">
                  <c:v>Columbus, OH</c:v>
                </c:pt>
                <c:pt idx="12">
                  <c:v>Jacksonville/Duval Co, FL</c:v>
                </c:pt>
                <c:pt idx="13">
                  <c:v>El Paso, TX</c:v>
                </c:pt>
                <c:pt idx="14">
                  <c:v>Indianapolis/Marion Co, IN</c:v>
                </c:pt>
                <c:pt idx="15">
                  <c:v>Austin, TX</c:v>
                </c:pt>
                <c:pt idx="16">
                  <c:v>Charlotte/Mecklenburg Co, NC</c:v>
                </c:pt>
                <c:pt idx="17">
                  <c:v>San Antonio, TX</c:v>
                </c:pt>
              </c:strCache>
            </c:strRef>
          </c:cat>
          <c:val>
            <c:numRef>
              <c:f>'Mayor BS Per Capita'!$C$69:$C$86</c:f>
              <c:numCache>
                <c:formatCode>"$"#,##0.00</c:formatCode>
                <c:ptCount val="18"/>
                <c:pt idx="0">
                  <c:v>0.25</c:v>
                </c:pt>
                <c:pt idx="1">
                  <c:v>0.25</c:v>
                </c:pt>
                <c:pt idx="2">
                  <c:v>0.25</c:v>
                </c:pt>
                <c:pt idx="3">
                  <c:v>0.25</c:v>
                </c:pt>
                <c:pt idx="4">
                  <c:v>0.25</c:v>
                </c:pt>
                <c:pt idx="5">
                  <c:v>0.25</c:v>
                </c:pt>
                <c:pt idx="6">
                  <c:v>0.25</c:v>
                </c:pt>
                <c:pt idx="7">
                  <c:v>0.25</c:v>
                </c:pt>
                <c:pt idx="8">
                  <c:v>0.25</c:v>
                </c:pt>
                <c:pt idx="9">
                  <c:v>0.25</c:v>
                </c:pt>
                <c:pt idx="10">
                  <c:v>0.25</c:v>
                </c:pt>
                <c:pt idx="11">
                  <c:v>0.25</c:v>
                </c:pt>
                <c:pt idx="12">
                  <c:v>0.25</c:v>
                </c:pt>
                <c:pt idx="13">
                  <c:v>0.25</c:v>
                </c:pt>
                <c:pt idx="14">
                  <c:v>0.25</c:v>
                </c:pt>
                <c:pt idx="15">
                  <c:v>0.25</c:v>
                </c:pt>
                <c:pt idx="16">
                  <c:v>0.25</c:v>
                </c:pt>
                <c:pt idx="17">
                  <c:v>0.25</c:v>
                </c:pt>
              </c:numCache>
            </c:numRef>
          </c:val>
          <c:smooth val="0"/>
        </c:ser>
        <c:dLbls>
          <c:showLegendKey val="0"/>
          <c:showVal val="0"/>
          <c:showCatName val="0"/>
          <c:showSerName val="0"/>
          <c:showPercent val="0"/>
          <c:showBubbleSize val="0"/>
        </c:dLbls>
        <c:marker val="1"/>
        <c:smooth val="0"/>
        <c:axId val="563745456"/>
        <c:axId val="563745848"/>
      </c:lineChart>
      <c:catAx>
        <c:axId val="56374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3745848"/>
        <c:crosses val="autoZero"/>
        <c:auto val="1"/>
        <c:lblAlgn val="ctr"/>
        <c:lblOffset val="100"/>
        <c:noMultiLvlLbl val="0"/>
      </c:catAx>
      <c:valAx>
        <c:axId val="563745848"/>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63745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 Commission on Elected Official Compensation</a:t>
            </a:r>
          </a:p>
          <a:p>
            <a:pPr>
              <a:defRPr>
                <a:solidFill>
                  <a:sysClr val="windowText" lastClr="000000"/>
                </a:solidFill>
              </a:defRPr>
            </a:pPr>
            <a:r>
              <a:rPr lang="en-US" sz="1800" b="1" dirty="0">
                <a:solidFill>
                  <a:sysClr val="windowText" lastClr="000000"/>
                </a:solidFill>
              </a:rPr>
              <a:t>City Attorney Base Salary</a:t>
            </a:r>
          </a:p>
          <a:p>
            <a:pPr>
              <a:defRPr>
                <a:solidFill>
                  <a:sysClr val="windowText" lastClr="000000"/>
                </a:solidFill>
              </a:defRPr>
            </a:pPr>
            <a:r>
              <a:rPr lang="en-US" sz="1200" b="1" dirty="0">
                <a:solidFill>
                  <a:sysClr val="windowText" lastClr="000000"/>
                </a:solidFill>
              </a:rPr>
              <a:t>March 16,</a:t>
            </a:r>
            <a:r>
              <a:rPr lang="en-US" sz="1200" b="1" baseline="0" dirty="0">
                <a:solidFill>
                  <a:sysClr val="windowText" lastClr="000000"/>
                </a:solidFill>
              </a:rPr>
              <a:t> </a:t>
            </a:r>
            <a:r>
              <a:rPr lang="en-US" sz="1200" b="1" dirty="0">
                <a:solidFill>
                  <a:sysClr val="windowText" lastClr="000000"/>
                </a:solidFill>
              </a:rPr>
              <a:t>2022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'City Attorney Base Salary'!$B$1</c:f>
              <c:strCache>
                <c:ptCount val="1"/>
                <c:pt idx="0">
                  <c:v>City Attorney </c:v>
                </c:pt>
              </c:strCache>
            </c:strRef>
          </c:tx>
          <c:spPr>
            <a:solidFill>
              <a:schemeClr val="accent1"/>
            </a:solidFill>
            <a:ln>
              <a:noFill/>
            </a:ln>
            <a:effectLst/>
          </c:spPr>
          <c:invertIfNegative val="0"/>
          <c:dPt>
            <c:idx val="5"/>
            <c:invertIfNegative val="0"/>
            <c:bubble3D val="0"/>
            <c:spPr>
              <a:solidFill>
                <a:schemeClr val="accent2"/>
              </a:solidFill>
              <a:ln>
                <a:noFill/>
              </a:ln>
              <a:effectLst/>
            </c:spPr>
          </c:dPt>
          <c:dPt>
            <c:idx val="13"/>
            <c:invertIfNegative val="0"/>
            <c:bubble3D val="0"/>
            <c:spPr>
              <a:solidFill>
                <a:schemeClr val="accent1"/>
              </a:solidFill>
              <a:ln>
                <a:noFill/>
              </a:ln>
              <a:effectLst/>
            </c:spPr>
          </c:dPt>
          <c:dLbls>
            <c:dLbl>
              <c:idx val="5"/>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 Attorney Base Salary'!$A$2:$A$16</c:f>
              <c:strCache>
                <c:ptCount val="15"/>
                <c:pt idx="0">
                  <c:v>El Paso, TX</c:v>
                </c:pt>
                <c:pt idx="1">
                  <c:v>Charlotte/Mecklenburg Co, NC</c:v>
                </c:pt>
                <c:pt idx="2">
                  <c:v>Austin, TX</c:v>
                </c:pt>
                <c:pt idx="3">
                  <c:v>Jacksonville/Duval Co, FL</c:v>
                </c:pt>
                <c:pt idx="4">
                  <c:v>Nashville/Davidson Co, TN</c:v>
                </c:pt>
                <c:pt idx="5">
                  <c:v>Columbus, OH</c:v>
                </c:pt>
                <c:pt idx="6">
                  <c:v>Denver/Denver Co, CO</c:v>
                </c:pt>
                <c:pt idx="7">
                  <c:v>Cincinnati, OH</c:v>
                </c:pt>
                <c:pt idx="8">
                  <c:v>St Louis, MO</c:v>
                </c:pt>
                <c:pt idx="9">
                  <c:v>Kansas, City, MO</c:v>
                </c:pt>
                <c:pt idx="10">
                  <c:v>Lexington, KY</c:v>
                </c:pt>
                <c:pt idx="11">
                  <c:v>Milwaukee, WI</c:v>
                </c:pt>
                <c:pt idx="12">
                  <c:v>Memphis, TN</c:v>
                </c:pt>
                <c:pt idx="13">
                  <c:v>Detroit, MI*</c:v>
                </c:pt>
                <c:pt idx="14">
                  <c:v>Pittsburgh, PA</c:v>
                </c:pt>
              </c:strCache>
            </c:strRef>
          </c:cat>
          <c:val>
            <c:numRef>
              <c:f>'City Attorney Base Salary'!$B$2:$B$16</c:f>
              <c:numCache>
                <c:formatCode>"$"#,##0</c:formatCode>
                <c:ptCount val="15"/>
                <c:pt idx="0">
                  <c:v>276053.96000000002</c:v>
                </c:pt>
                <c:pt idx="1">
                  <c:v>269462.44</c:v>
                </c:pt>
                <c:pt idx="2">
                  <c:v>244920</c:v>
                </c:pt>
                <c:pt idx="3">
                  <c:v>236205.04</c:v>
                </c:pt>
                <c:pt idx="4">
                  <c:v>202238.56</c:v>
                </c:pt>
                <c:pt idx="5">
                  <c:v>200339</c:v>
                </c:pt>
                <c:pt idx="6">
                  <c:v>196650</c:v>
                </c:pt>
                <c:pt idx="7">
                  <c:v>180249.299</c:v>
                </c:pt>
                <c:pt idx="8">
                  <c:v>174174</c:v>
                </c:pt>
                <c:pt idx="9">
                  <c:v>173064</c:v>
                </c:pt>
                <c:pt idx="10">
                  <c:v>148420.48000000001</c:v>
                </c:pt>
                <c:pt idx="11">
                  <c:v>147335.5</c:v>
                </c:pt>
                <c:pt idx="12">
                  <c:v>141000.07999999999</c:v>
                </c:pt>
                <c:pt idx="13">
                  <c:v>133111</c:v>
                </c:pt>
                <c:pt idx="14">
                  <c:v>118212.64</c:v>
                </c:pt>
              </c:numCache>
            </c:numRef>
          </c:val>
        </c:ser>
        <c:dLbls>
          <c:showLegendKey val="0"/>
          <c:showVal val="0"/>
          <c:showCatName val="0"/>
          <c:showSerName val="0"/>
          <c:showPercent val="0"/>
          <c:showBubbleSize val="0"/>
        </c:dLbls>
        <c:gapWidth val="219"/>
        <c:overlap val="-27"/>
        <c:axId val="576666952"/>
        <c:axId val="576660680"/>
      </c:barChart>
      <c:lineChart>
        <c:grouping val="standard"/>
        <c:varyColors val="0"/>
        <c:ser>
          <c:idx val="1"/>
          <c:order val="1"/>
          <c:tx>
            <c:strRef>
              <c:f>'City Attorney Base Salary'!$C$1</c:f>
              <c:strCache>
                <c:ptCount val="1"/>
                <c:pt idx="0">
                  <c:v>Median</c:v>
                </c:pt>
              </c:strCache>
            </c:strRef>
          </c:tx>
          <c:spPr>
            <a:ln w="28575" cap="rnd">
              <a:solidFill>
                <a:srgbClr val="C00000"/>
              </a:solidFill>
              <a:round/>
            </a:ln>
            <a:effectLst/>
          </c:spPr>
          <c:marker>
            <c:symbol val="none"/>
          </c:marker>
          <c:cat>
            <c:strRef>
              <c:f>'City Attorney Base Salary'!$A$2:$A$16</c:f>
              <c:strCache>
                <c:ptCount val="15"/>
                <c:pt idx="0">
                  <c:v>El Paso, TX</c:v>
                </c:pt>
                <c:pt idx="1">
                  <c:v>Charlotte/Mecklenburg Co, NC</c:v>
                </c:pt>
                <c:pt idx="2">
                  <c:v>Austin, TX</c:v>
                </c:pt>
                <c:pt idx="3">
                  <c:v>Jacksonville/Duval Co, FL</c:v>
                </c:pt>
                <c:pt idx="4">
                  <c:v>Nashville/Davidson Co, TN</c:v>
                </c:pt>
                <c:pt idx="5">
                  <c:v>Columbus, OH</c:v>
                </c:pt>
                <c:pt idx="6">
                  <c:v>Denver/Denver Co, CO</c:v>
                </c:pt>
                <c:pt idx="7">
                  <c:v>Cincinnati, OH</c:v>
                </c:pt>
                <c:pt idx="8">
                  <c:v>St Louis, MO</c:v>
                </c:pt>
                <c:pt idx="9">
                  <c:v>Kansas, City, MO</c:v>
                </c:pt>
                <c:pt idx="10">
                  <c:v>Lexington, KY</c:v>
                </c:pt>
                <c:pt idx="11">
                  <c:v>Milwaukee, WI</c:v>
                </c:pt>
                <c:pt idx="12">
                  <c:v>Memphis, TN</c:v>
                </c:pt>
                <c:pt idx="13">
                  <c:v>Detroit, MI*</c:v>
                </c:pt>
                <c:pt idx="14">
                  <c:v>Pittsburgh, PA</c:v>
                </c:pt>
              </c:strCache>
            </c:strRef>
          </c:cat>
          <c:val>
            <c:numRef>
              <c:f>'City Attorney Base Salary'!$C$2:$C$16</c:f>
              <c:numCache>
                <c:formatCode>"$"#,##0</c:formatCode>
                <c:ptCount val="15"/>
                <c:pt idx="0">
                  <c:v>180249</c:v>
                </c:pt>
                <c:pt idx="1">
                  <c:v>180249</c:v>
                </c:pt>
                <c:pt idx="2">
                  <c:v>180249</c:v>
                </c:pt>
                <c:pt idx="3">
                  <c:v>180249</c:v>
                </c:pt>
                <c:pt idx="4">
                  <c:v>180249</c:v>
                </c:pt>
                <c:pt idx="5">
                  <c:v>180249</c:v>
                </c:pt>
                <c:pt idx="6">
                  <c:v>180249</c:v>
                </c:pt>
                <c:pt idx="7">
                  <c:v>180249</c:v>
                </c:pt>
                <c:pt idx="8">
                  <c:v>180249</c:v>
                </c:pt>
                <c:pt idx="9">
                  <c:v>180249</c:v>
                </c:pt>
                <c:pt idx="10">
                  <c:v>180249</c:v>
                </c:pt>
                <c:pt idx="11">
                  <c:v>180249</c:v>
                </c:pt>
                <c:pt idx="12">
                  <c:v>180249</c:v>
                </c:pt>
                <c:pt idx="13">
                  <c:v>180249</c:v>
                </c:pt>
                <c:pt idx="14">
                  <c:v>180249</c:v>
                </c:pt>
              </c:numCache>
            </c:numRef>
          </c:val>
          <c:smooth val="0"/>
        </c:ser>
        <c:dLbls>
          <c:showLegendKey val="0"/>
          <c:showVal val="0"/>
          <c:showCatName val="0"/>
          <c:showSerName val="0"/>
          <c:showPercent val="0"/>
          <c:showBubbleSize val="0"/>
        </c:dLbls>
        <c:marker val="1"/>
        <c:smooth val="0"/>
        <c:axId val="576666952"/>
        <c:axId val="576660680"/>
      </c:lineChart>
      <c:catAx>
        <c:axId val="576666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6660680"/>
        <c:crosses val="autoZero"/>
        <c:auto val="1"/>
        <c:lblAlgn val="ctr"/>
        <c:lblOffset val="100"/>
        <c:noMultiLvlLbl val="0"/>
      </c:catAx>
      <c:valAx>
        <c:axId val="576660680"/>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66669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dirty="0">
                <a:solidFill>
                  <a:sysClr val="windowText" lastClr="000000"/>
                </a:solidFill>
              </a:rPr>
              <a:t>Citizens' Commission on Elected Official Compensation</a:t>
            </a:r>
          </a:p>
          <a:p>
            <a:pPr>
              <a:defRPr>
                <a:solidFill>
                  <a:sysClr val="windowText" lastClr="000000"/>
                </a:solidFill>
              </a:defRPr>
            </a:pPr>
            <a:r>
              <a:rPr lang="en-US" sz="1800" b="1" dirty="0">
                <a:solidFill>
                  <a:sysClr val="windowText" lastClr="000000"/>
                </a:solidFill>
              </a:rPr>
              <a:t>City Attorney Per Capita Base Salary</a:t>
            </a:r>
          </a:p>
          <a:p>
            <a:pPr>
              <a:defRPr>
                <a:solidFill>
                  <a:sysClr val="windowText" lastClr="000000"/>
                </a:solidFill>
              </a:defRPr>
            </a:pPr>
            <a:r>
              <a:rPr lang="en-US" sz="1200" b="1" dirty="0">
                <a:solidFill>
                  <a:sysClr val="windowText" lastClr="000000"/>
                </a:solidFill>
              </a:rPr>
              <a:t>March 16,</a:t>
            </a:r>
            <a:r>
              <a:rPr lang="en-US" sz="1200" b="1" baseline="0" dirty="0">
                <a:solidFill>
                  <a:sysClr val="windowText" lastClr="000000"/>
                </a:solidFill>
              </a:rPr>
              <a:t> </a:t>
            </a:r>
            <a:r>
              <a:rPr lang="en-US" sz="1200" b="1" dirty="0">
                <a:solidFill>
                  <a:sysClr val="windowText" lastClr="000000"/>
                </a:solidFill>
              </a:rPr>
              <a:t>2022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'City Attorney BS Per Capita'!$B$61</c:f>
              <c:strCache>
                <c:ptCount val="1"/>
                <c:pt idx="0">
                  <c:v>City Attorney </c:v>
                </c:pt>
              </c:strCache>
            </c:strRef>
          </c:tx>
          <c:spPr>
            <a:solidFill>
              <a:schemeClr val="accent1"/>
            </a:solidFill>
            <a:ln>
              <a:noFill/>
            </a:ln>
            <a:effectLst/>
          </c:spPr>
          <c:invertIfNegative val="0"/>
          <c:dPt>
            <c:idx val="13"/>
            <c:invertIfNegative val="0"/>
            <c:bubble3D val="0"/>
            <c:spPr>
              <a:solidFill>
                <a:schemeClr val="accent2"/>
              </a:solidFill>
              <a:ln>
                <a:solidFill>
                  <a:schemeClr val="accent2"/>
                </a:solidFill>
              </a:ln>
              <a:effectLst/>
            </c:spPr>
          </c:dPt>
          <c:dLbls>
            <c:dLbl>
              <c:idx val="13"/>
              <c:layout>
                <c:manualLayout>
                  <c:x val="0"/>
                  <c:y val="-4.510217462620912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 Attorney BS Per Capita'!$A$62:$A$76</c:f>
              <c:strCache>
                <c:ptCount val="15"/>
                <c:pt idx="0">
                  <c:v>Cincinnati, OH</c:v>
                </c:pt>
                <c:pt idx="1">
                  <c:v>St Louis, MO</c:v>
                </c:pt>
                <c:pt idx="2">
                  <c:v>Lexington, KY</c:v>
                </c:pt>
                <c:pt idx="3">
                  <c:v>El Paso, TX</c:v>
                </c:pt>
                <c:pt idx="4">
                  <c:v>Pittsburgh, PA</c:v>
                </c:pt>
                <c:pt idx="5">
                  <c:v>Kansas, City, MO</c:v>
                </c:pt>
                <c:pt idx="6">
                  <c:v>Charlotte/Mecklenburg Co, NC</c:v>
                </c:pt>
                <c:pt idx="7">
                  <c:v>Nashville/Davidson Co, TN</c:v>
                </c:pt>
                <c:pt idx="8">
                  <c:v>Denver/Denver Co, CO</c:v>
                </c:pt>
                <c:pt idx="9">
                  <c:v>Milwaukee, WI</c:v>
                </c:pt>
                <c:pt idx="10">
                  <c:v>Austin, TX</c:v>
                </c:pt>
                <c:pt idx="11">
                  <c:v>Jacksonville/Duval Co, FL</c:v>
                </c:pt>
                <c:pt idx="12">
                  <c:v>Memphis, TN</c:v>
                </c:pt>
                <c:pt idx="13">
                  <c:v>Columbus, OH</c:v>
                </c:pt>
                <c:pt idx="14">
                  <c:v>Detroit, MI*</c:v>
                </c:pt>
              </c:strCache>
            </c:strRef>
          </c:cat>
          <c:val>
            <c:numRef>
              <c:f>'City Attorney BS Per Capita'!$B$62:$B$76</c:f>
              <c:numCache>
                <c:formatCode>"$"#,##0.00</c:formatCode>
                <c:ptCount val="15"/>
                <c:pt idx="0">
                  <c:v>0.59304237349476874</c:v>
                </c:pt>
                <c:pt idx="1">
                  <c:v>0.57754212840459185</c:v>
                </c:pt>
                <c:pt idx="2">
                  <c:v>0.46011867191617328</c:v>
                </c:pt>
                <c:pt idx="3">
                  <c:v>0.39914686022469315</c:v>
                </c:pt>
                <c:pt idx="4">
                  <c:v>0.3936668376148072</c:v>
                </c:pt>
                <c:pt idx="5">
                  <c:v>0.34376086269945155</c:v>
                </c:pt>
                <c:pt idx="6">
                  <c:v>0.28661826273421942</c:v>
                </c:pt>
                <c:pt idx="7">
                  <c:v>0.28265702853005836</c:v>
                </c:pt>
                <c:pt idx="8">
                  <c:v>0.2625139667041782</c:v>
                </c:pt>
                <c:pt idx="9">
                  <c:v>0.25096666167011883</c:v>
                </c:pt>
                <c:pt idx="10">
                  <c:v>0.24328343235057767</c:v>
                </c:pt>
                <c:pt idx="11">
                  <c:v>0.24051507005539263</c:v>
                </c:pt>
                <c:pt idx="12">
                  <c:v>0.22271235057747224</c:v>
                </c:pt>
                <c:pt idx="13">
                  <c:v>0.21908165463574239</c:v>
                </c:pt>
                <c:pt idx="14">
                  <c:v>0.19866394241460469</c:v>
                </c:pt>
              </c:numCache>
            </c:numRef>
          </c:val>
        </c:ser>
        <c:dLbls>
          <c:showLegendKey val="0"/>
          <c:showVal val="0"/>
          <c:showCatName val="0"/>
          <c:showSerName val="0"/>
          <c:showPercent val="0"/>
          <c:showBubbleSize val="0"/>
        </c:dLbls>
        <c:gapWidth val="219"/>
        <c:overlap val="-27"/>
        <c:axId val="390562632"/>
        <c:axId val="390567728"/>
      </c:barChart>
      <c:lineChart>
        <c:grouping val="standard"/>
        <c:varyColors val="0"/>
        <c:ser>
          <c:idx val="1"/>
          <c:order val="1"/>
          <c:tx>
            <c:strRef>
              <c:f>'City Attorney BS Per Capita'!$C$61</c:f>
              <c:strCache>
                <c:ptCount val="1"/>
                <c:pt idx="0">
                  <c:v>Median</c:v>
                </c:pt>
              </c:strCache>
            </c:strRef>
          </c:tx>
          <c:spPr>
            <a:ln w="28575" cap="rnd">
              <a:solidFill>
                <a:srgbClr val="C00000"/>
              </a:solidFill>
              <a:round/>
            </a:ln>
            <a:effectLst/>
          </c:spPr>
          <c:marker>
            <c:symbol val="none"/>
          </c:marker>
          <c:cat>
            <c:strRef>
              <c:f>'City Attorney BS Per Capita'!$A$62:$A$76</c:f>
              <c:strCache>
                <c:ptCount val="15"/>
                <c:pt idx="0">
                  <c:v>Cincinnati, OH</c:v>
                </c:pt>
                <c:pt idx="1">
                  <c:v>St Louis, MO</c:v>
                </c:pt>
                <c:pt idx="2">
                  <c:v>Lexington, KY</c:v>
                </c:pt>
                <c:pt idx="3">
                  <c:v>El Paso, TX</c:v>
                </c:pt>
                <c:pt idx="4">
                  <c:v>Pittsburgh, PA</c:v>
                </c:pt>
                <c:pt idx="5">
                  <c:v>Kansas, City, MO</c:v>
                </c:pt>
                <c:pt idx="6">
                  <c:v>Charlotte/Mecklenburg Co, NC</c:v>
                </c:pt>
                <c:pt idx="7">
                  <c:v>Nashville/Davidson Co, TN</c:v>
                </c:pt>
                <c:pt idx="8">
                  <c:v>Denver/Denver Co, CO</c:v>
                </c:pt>
                <c:pt idx="9">
                  <c:v>Milwaukee, WI</c:v>
                </c:pt>
                <c:pt idx="10">
                  <c:v>Austin, TX</c:v>
                </c:pt>
                <c:pt idx="11">
                  <c:v>Jacksonville/Duval Co, FL</c:v>
                </c:pt>
                <c:pt idx="12">
                  <c:v>Memphis, TN</c:v>
                </c:pt>
                <c:pt idx="13">
                  <c:v>Columbus, OH</c:v>
                </c:pt>
                <c:pt idx="14">
                  <c:v>Detroit, MI*</c:v>
                </c:pt>
              </c:strCache>
            </c:strRef>
          </c:cat>
          <c:val>
            <c:numRef>
              <c:f>'City Attorney BS Per Capita'!$C$62:$C$76</c:f>
              <c:numCache>
                <c:formatCode>"$"#,##0.00</c:formatCode>
                <c:ptCount val="15"/>
                <c:pt idx="0">
                  <c:v>0.28000000000000003</c:v>
                </c:pt>
                <c:pt idx="1">
                  <c:v>0.28000000000000003</c:v>
                </c:pt>
                <c:pt idx="2">
                  <c:v>0.28000000000000003</c:v>
                </c:pt>
                <c:pt idx="3">
                  <c:v>0.28000000000000003</c:v>
                </c:pt>
                <c:pt idx="4">
                  <c:v>0.28000000000000003</c:v>
                </c:pt>
                <c:pt idx="5">
                  <c:v>0.28000000000000003</c:v>
                </c:pt>
                <c:pt idx="6">
                  <c:v>0.28000000000000003</c:v>
                </c:pt>
                <c:pt idx="7">
                  <c:v>0.28000000000000003</c:v>
                </c:pt>
                <c:pt idx="8">
                  <c:v>0.28000000000000003</c:v>
                </c:pt>
                <c:pt idx="9">
                  <c:v>0.28000000000000003</c:v>
                </c:pt>
                <c:pt idx="10">
                  <c:v>0.28000000000000003</c:v>
                </c:pt>
                <c:pt idx="11">
                  <c:v>0.28000000000000003</c:v>
                </c:pt>
                <c:pt idx="12">
                  <c:v>0.28000000000000003</c:v>
                </c:pt>
                <c:pt idx="13">
                  <c:v>0.28000000000000003</c:v>
                </c:pt>
                <c:pt idx="14">
                  <c:v>0.28000000000000003</c:v>
                </c:pt>
              </c:numCache>
            </c:numRef>
          </c:val>
          <c:smooth val="0"/>
        </c:ser>
        <c:dLbls>
          <c:showLegendKey val="0"/>
          <c:showVal val="0"/>
          <c:showCatName val="0"/>
          <c:showSerName val="0"/>
          <c:showPercent val="0"/>
          <c:showBubbleSize val="0"/>
        </c:dLbls>
        <c:marker val="1"/>
        <c:smooth val="0"/>
        <c:axId val="390562632"/>
        <c:axId val="390567728"/>
      </c:lineChart>
      <c:catAx>
        <c:axId val="390562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67728"/>
        <c:crosses val="autoZero"/>
        <c:auto val="1"/>
        <c:lblAlgn val="ctr"/>
        <c:lblOffset val="100"/>
        <c:noMultiLvlLbl val="0"/>
      </c:catAx>
      <c:valAx>
        <c:axId val="390567728"/>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62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City Auditor or Comptroller Base Salary</a:t>
            </a:r>
            <a:endParaRPr lang="en-US" dirty="0">
              <a:solidFill>
                <a:sysClr val="windowText" lastClr="000000"/>
              </a:solidFill>
              <a:effectLst/>
            </a:endParaRPr>
          </a:p>
          <a:p>
            <a:pPr>
              <a:defRPr>
                <a:solidFill>
                  <a:sysClr val="windowText" lastClr="000000"/>
                </a:solidFill>
              </a:defRPr>
            </a:pPr>
            <a:r>
              <a:rPr lang="en-US" sz="1200" b="1" i="0" baseline="0" dirty="0">
                <a:solidFill>
                  <a:sysClr val="windowText" lastClr="000000"/>
                </a:solidFill>
                <a:effectLst/>
              </a:rPr>
              <a:t>March 16, 2022</a:t>
            </a:r>
            <a:endParaRPr lang="en-US" sz="12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'City Auditor or Comptroller'!$B$1</c:f>
              <c:strCache>
                <c:ptCount val="1"/>
                <c:pt idx="0">
                  <c:v>City Auditor or Comptroller</c:v>
                </c:pt>
              </c:strCache>
            </c:strRef>
          </c:tx>
          <c:spPr>
            <a:solidFill>
              <a:schemeClr val="accent1"/>
            </a:solidFill>
            <a:ln>
              <a:noFill/>
            </a:ln>
            <a:effectLst/>
          </c:spPr>
          <c:invertIfNegative val="0"/>
          <c:dPt>
            <c:idx val="1"/>
            <c:invertIfNegative val="0"/>
            <c:bubble3D val="0"/>
            <c:spPr>
              <a:solidFill>
                <a:schemeClr val="accent2"/>
              </a:solidFill>
              <a:ln>
                <a:noFill/>
              </a:ln>
              <a:effectLst/>
            </c:spPr>
          </c:dPt>
          <c:dLbls>
            <c:dLbl>
              <c:idx val="1"/>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 Auditor or Comptroller'!$A$2:$A$16</c:f>
              <c:strCache>
                <c:ptCount val="15"/>
                <c:pt idx="0">
                  <c:v>San Antonio, TX</c:v>
                </c:pt>
                <c:pt idx="1">
                  <c:v>Columbus, OH</c:v>
                </c:pt>
                <c:pt idx="2">
                  <c:v>Austin, TX</c:v>
                </c:pt>
                <c:pt idx="3">
                  <c:v>Charlotte/Mecklenburg Co, NC</c:v>
                </c:pt>
                <c:pt idx="4">
                  <c:v>Nashville/Davidson Co, TN</c:v>
                </c:pt>
                <c:pt idx="5">
                  <c:v>Detroit, MI</c:v>
                </c:pt>
                <c:pt idx="6">
                  <c:v>Jacksonville/Duval Co, FL</c:v>
                </c:pt>
                <c:pt idx="7">
                  <c:v>Denver/Denver Co, CO</c:v>
                </c:pt>
                <c:pt idx="8">
                  <c:v>El Paso, TX</c:v>
                </c:pt>
                <c:pt idx="9">
                  <c:v>Kansas, City, MO</c:v>
                </c:pt>
                <c:pt idx="10">
                  <c:v>Milwaukee, WI</c:v>
                </c:pt>
                <c:pt idx="11">
                  <c:v>Lexington, KY</c:v>
                </c:pt>
                <c:pt idx="12">
                  <c:v>St Louis, MO</c:v>
                </c:pt>
                <c:pt idx="13">
                  <c:v>Memphis, TN</c:v>
                </c:pt>
                <c:pt idx="14">
                  <c:v>Pittsburgh, PA</c:v>
                </c:pt>
              </c:strCache>
            </c:strRef>
          </c:cat>
          <c:val>
            <c:numRef>
              <c:f>'City Auditor or Comptroller'!$B$2:$B$16</c:f>
              <c:numCache>
                <c:formatCode>"$"#,##0</c:formatCode>
                <c:ptCount val="15"/>
                <c:pt idx="0">
                  <c:v>203430.24</c:v>
                </c:pt>
                <c:pt idx="1">
                  <c:v>200339</c:v>
                </c:pt>
                <c:pt idx="2">
                  <c:v>179961.60000000001</c:v>
                </c:pt>
                <c:pt idx="3">
                  <c:v>169999.96</c:v>
                </c:pt>
                <c:pt idx="4">
                  <c:v>167080.85</c:v>
                </c:pt>
                <c:pt idx="5">
                  <c:v>165289</c:v>
                </c:pt>
                <c:pt idx="6">
                  <c:v>164800</c:v>
                </c:pt>
                <c:pt idx="7">
                  <c:v>159277</c:v>
                </c:pt>
                <c:pt idx="8">
                  <c:v>147617.212</c:v>
                </c:pt>
                <c:pt idx="9">
                  <c:v>127980</c:v>
                </c:pt>
                <c:pt idx="10">
                  <c:v>125607.03999999999</c:v>
                </c:pt>
                <c:pt idx="11">
                  <c:v>124841.60000000001</c:v>
                </c:pt>
                <c:pt idx="12">
                  <c:v>112190</c:v>
                </c:pt>
                <c:pt idx="13">
                  <c:v>105585.22</c:v>
                </c:pt>
                <c:pt idx="14">
                  <c:v>82386.3</c:v>
                </c:pt>
              </c:numCache>
            </c:numRef>
          </c:val>
        </c:ser>
        <c:dLbls>
          <c:showLegendKey val="0"/>
          <c:showVal val="0"/>
          <c:showCatName val="0"/>
          <c:showSerName val="0"/>
          <c:showPercent val="0"/>
          <c:showBubbleSize val="0"/>
        </c:dLbls>
        <c:gapWidth val="219"/>
        <c:overlap val="-27"/>
        <c:axId val="390560672"/>
        <c:axId val="390558712"/>
      </c:barChart>
      <c:lineChart>
        <c:grouping val="standard"/>
        <c:varyColors val="0"/>
        <c:ser>
          <c:idx val="1"/>
          <c:order val="1"/>
          <c:tx>
            <c:strRef>
              <c:f>'City Auditor or Comptroller'!$C$1</c:f>
              <c:strCache>
                <c:ptCount val="1"/>
                <c:pt idx="0">
                  <c:v>Median</c:v>
                </c:pt>
              </c:strCache>
            </c:strRef>
          </c:tx>
          <c:spPr>
            <a:ln w="28575" cap="rnd">
              <a:solidFill>
                <a:srgbClr val="C00000"/>
              </a:solidFill>
              <a:round/>
            </a:ln>
            <a:effectLst/>
          </c:spPr>
          <c:marker>
            <c:symbol val="none"/>
          </c:marker>
          <c:cat>
            <c:strRef>
              <c:f>'City Auditor or Comptroller'!$A$2:$A$16</c:f>
              <c:strCache>
                <c:ptCount val="15"/>
                <c:pt idx="0">
                  <c:v>San Antonio, TX</c:v>
                </c:pt>
                <c:pt idx="1">
                  <c:v>Columbus, OH</c:v>
                </c:pt>
                <c:pt idx="2">
                  <c:v>Austin, TX</c:v>
                </c:pt>
                <c:pt idx="3">
                  <c:v>Charlotte/Mecklenburg Co, NC</c:v>
                </c:pt>
                <c:pt idx="4">
                  <c:v>Nashville/Davidson Co, TN</c:v>
                </c:pt>
                <c:pt idx="5">
                  <c:v>Detroit, MI</c:v>
                </c:pt>
                <c:pt idx="6">
                  <c:v>Jacksonville/Duval Co, FL</c:v>
                </c:pt>
                <c:pt idx="7">
                  <c:v>Denver/Denver Co, CO</c:v>
                </c:pt>
                <c:pt idx="8">
                  <c:v>El Paso, TX</c:v>
                </c:pt>
                <c:pt idx="9">
                  <c:v>Kansas, City, MO</c:v>
                </c:pt>
                <c:pt idx="10">
                  <c:v>Milwaukee, WI</c:v>
                </c:pt>
                <c:pt idx="11">
                  <c:v>Lexington, KY</c:v>
                </c:pt>
                <c:pt idx="12">
                  <c:v>St Louis, MO</c:v>
                </c:pt>
                <c:pt idx="13">
                  <c:v>Memphis, TN</c:v>
                </c:pt>
                <c:pt idx="14">
                  <c:v>Pittsburgh, PA</c:v>
                </c:pt>
              </c:strCache>
            </c:strRef>
          </c:cat>
          <c:val>
            <c:numRef>
              <c:f>'City Auditor or Comptroller'!$C$2:$C$16</c:f>
              <c:numCache>
                <c:formatCode>"$"#,##0</c:formatCode>
                <c:ptCount val="15"/>
                <c:pt idx="0">
                  <c:v>159277</c:v>
                </c:pt>
                <c:pt idx="1">
                  <c:v>159277</c:v>
                </c:pt>
                <c:pt idx="2">
                  <c:v>159277</c:v>
                </c:pt>
                <c:pt idx="3">
                  <c:v>159277</c:v>
                </c:pt>
                <c:pt idx="4">
                  <c:v>159277</c:v>
                </c:pt>
                <c:pt idx="5">
                  <c:v>159277</c:v>
                </c:pt>
                <c:pt idx="6">
                  <c:v>159277</c:v>
                </c:pt>
                <c:pt idx="7">
                  <c:v>159277</c:v>
                </c:pt>
                <c:pt idx="8">
                  <c:v>159277</c:v>
                </c:pt>
                <c:pt idx="9">
                  <c:v>159277</c:v>
                </c:pt>
                <c:pt idx="10">
                  <c:v>159277</c:v>
                </c:pt>
                <c:pt idx="11">
                  <c:v>159277</c:v>
                </c:pt>
                <c:pt idx="12">
                  <c:v>159277</c:v>
                </c:pt>
                <c:pt idx="13">
                  <c:v>159277</c:v>
                </c:pt>
                <c:pt idx="14">
                  <c:v>159277</c:v>
                </c:pt>
              </c:numCache>
            </c:numRef>
          </c:val>
          <c:smooth val="0"/>
        </c:ser>
        <c:dLbls>
          <c:showLegendKey val="0"/>
          <c:showVal val="0"/>
          <c:showCatName val="0"/>
          <c:showSerName val="0"/>
          <c:showPercent val="0"/>
          <c:showBubbleSize val="0"/>
        </c:dLbls>
        <c:marker val="1"/>
        <c:smooth val="0"/>
        <c:axId val="390560672"/>
        <c:axId val="390558712"/>
      </c:lineChart>
      <c:catAx>
        <c:axId val="39056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58712"/>
        <c:crosses val="autoZero"/>
        <c:auto val="1"/>
        <c:lblAlgn val="ctr"/>
        <c:lblOffset val="100"/>
        <c:noMultiLvlLbl val="0"/>
      </c:catAx>
      <c:valAx>
        <c:axId val="390558712"/>
        <c:scaling>
          <c:orientation val="minMax"/>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390560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600" b="1" i="0" baseline="0" dirty="0">
                <a:solidFill>
                  <a:sysClr val="windowText" lastClr="000000"/>
                </a:solidFill>
                <a:effectLst/>
              </a:rPr>
              <a:t>Citizens' Commission on Elected Official Compensation</a:t>
            </a:r>
            <a:endParaRPr lang="en-US" sz="1600" dirty="0">
              <a:solidFill>
                <a:sysClr val="windowText" lastClr="000000"/>
              </a:solidFill>
              <a:effectLst/>
            </a:endParaRPr>
          </a:p>
          <a:p>
            <a:pPr>
              <a:defRPr>
                <a:solidFill>
                  <a:sysClr val="windowText" lastClr="000000"/>
                </a:solidFill>
              </a:defRPr>
            </a:pPr>
            <a:r>
              <a:rPr lang="en-US" sz="1800" b="1" i="0" baseline="0" dirty="0">
                <a:solidFill>
                  <a:sysClr val="windowText" lastClr="000000"/>
                </a:solidFill>
                <a:effectLst/>
              </a:rPr>
              <a:t>City Auditor or Comptroller Per Capita Base Salary</a:t>
            </a:r>
            <a:endParaRPr lang="en-US" dirty="0">
              <a:solidFill>
                <a:sysClr val="windowText" lastClr="000000"/>
              </a:solidFill>
              <a:effectLst/>
            </a:endParaRPr>
          </a:p>
          <a:p>
            <a:pPr>
              <a:defRPr>
                <a:solidFill>
                  <a:sysClr val="windowText" lastClr="000000"/>
                </a:solidFill>
              </a:defRPr>
            </a:pPr>
            <a:r>
              <a:rPr lang="en-US" sz="1200" b="1" i="0" baseline="0" dirty="0">
                <a:solidFill>
                  <a:sysClr val="windowText" lastClr="000000"/>
                </a:solidFill>
                <a:effectLst/>
              </a:rPr>
              <a:t>March 16, 2022</a:t>
            </a:r>
            <a:endParaRPr lang="en-US" sz="12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'City Auditor BS Per Capita '!$B$59</c:f>
              <c:strCache>
                <c:ptCount val="1"/>
                <c:pt idx="0">
                  <c:v>City Auditor or Comptroller</c:v>
                </c:pt>
              </c:strCache>
            </c:strRef>
          </c:tx>
          <c:spPr>
            <a:solidFill>
              <a:schemeClr val="accent1"/>
            </a:solidFill>
            <a:ln>
              <a:noFill/>
            </a:ln>
            <a:effectLst/>
          </c:spPr>
          <c:invertIfNegative val="0"/>
          <c:dPt>
            <c:idx val="6"/>
            <c:invertIfNegative val="0"/>
            <c:bubble3D val="0"/>
            <c:spPr>
              <a:solidFill>
                <a:schemeClr val="accent2"/>
              </a:solidFill>
              <a:ln>
                <a:solidFill>
                  <a:schemeClr val="accent2"/>
                </a:solidFill>
              </a:ln>
              <a:effectLst/>
            </c:spPr>
          </c:dPt>
          <c:dLbls>
            <c:dLbl>
              <c:idx val="6"/>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'City Auditor BS Per Capita '!$A$60:$A$74</c:f>
              <c:strCache>
                <c:ptCount val="15"/>
                <c:pt idx="0">
                  <c:v>Lexington, KY</c:v>
                </c:pt>
                <c:pt idx="1">
                  <c:v>St Louis, MO</c:v>
                </c:pt>
                <c:pt idx="2">
                  <c:v>Pittsburgh, PA</c:v>
                </c:pt>
                <c:pt idx="3">
                  <c:v>Kansas, City, MO</c:v>
                </c:pt>
                <c:pt idx="4">
                  <c:v>Detroit, MI</c:v>
                </c:pt>
                <c:pt idx="5">
                  <c:v>Nashville/Davidson Co, TN</c:v>
                </c:pt>
                <c:pt idx="6">
                  <c:v>Columbus, OH</c:v>
                </c:pt>
                <c:pt idx="7">
                  <c:v>Milwaukee, WI</c:v>
                </c:pt>
                <c:pt idx="8">
                  <c:v>El Paso, TX</c:v>
                </c:pt>
                <c:pt idx="9">
                  <c:v>Denver/Denver Co, CO</c:v>
                </c:pt>
                <c:pt idx="10">
                  <c:v>Charlotte/Mecklenburg Co, NC</c:v>
                </c:pt>
                <c:pt idx="11">
                  <c:v>Austin, TX</c:v>
                </c:pt>
                <c:pt idx="12">
                  <c:v>Jacksonville/Duval Co, FL</c:v>
                </c:pt>
                <c:pt idx="13">
                  <c:v>Memphis, TN</c:v>
                </c:pt>
                <c:pt idx="14">
                  <c:v>San Antonio, TX</c:v>
                </c:pt>
              </c:strCache>
            </c:strRef>
          </c:cat>
          <c:val>
            <c:numRef>
              <c:f>'City Auditor BS Per Capita '!$B$60:$B$74</c:f>
              <c:numCache>
                <c:formatCode>"$"#,##0.00</c:formatCode>
                <c:ptCount val="15"/>
                <c:pt idx="0">
                  <c:v>0.38702173171714671</c:v>
                </c:pt>
                <c:pt idx="1">
                  <c:v>0.3720098946209604</c:v>
                </c:pt>
                <c:pt idx="2">
                  <c:v>0.27435944399672313</c:v>
                </c:pt>
                <c:pt idx="3">
                  <c:v>0.2542095132914749</c:v>
                </c:pt>
                <c:pt idx="4">
                  <c:v>0.24668858605049618</c:v>
                </c:pt>
                <c:pt idx="5">
                  <c:v>0.23351914978665</c:v>
                </c:pt>
                <c:pt idx="6">
                  <c:v>0.21908165463574239</c:v>
                </c:pt>
                <c:pt idx="7">
                  <c:v>0.21395508557723752</c:v>
                </c:pt>
                <c:pt idx="8">
                  <c:v>0.21343996182819797</c:v>
                </c:pt>
                <c:pt idx="9">
                  <c:v>0.21262363119624403</c:v>
                </c:pt>
                <c:pt idx="10">
                  <c:v>0.180823320682789</c:v>
                </c:pt>
                <c:pt idx="11">
                  <c:v>0.17875908761759643</c:v>
                </c:pt>
                <c:pt idx="12">
                  <c:v>0.16780710329097426</c:v>
                </c:pt>
                <c:pt idx="13">
                  <c:v>0.16677389496828326</c:v>
                </c:pt>
                <c:pt idx="14">
                  <c:v>0.131478584585555</c:v>
                </c:pt>
              </c:numCache>
            </c:numRef>
          </c:val>
        </c:ser>
        <c:dLbls>
          <c:showLegendKey val="0"/>
          <c:showVal val="0"/>
          <c:showCatName val="0"/>
          <c:showSerName val="0"/>
          <c:showPercent val="0"/>
          <c:showBubbleSize val="0"/>
        </c:dLbls>
        <c:gapWidth val="219"/>
        <c:overlap val="-27"/>
        <c:axId val="575782344"/>
        <c:axId val="575779600"/>
      </c:barChart>
      <c:lineChart>
        <c:grouping val="standard"/>
        <c:varyColors val="0"/>
        <c:ser>
          <c:idx val="1"/>
          <c:order val="1"/>
          <c:tx>
            <c:strRef>
              <c:f>'City Auditor BS Per Capita '!$C$59</c:f>
              <c:strCache>
                <c:ptCount val="1"/>
                <c:pt idx="0">
                  <c:v>Median</c:v>
                </c:pt>
              </c:strCache>
            </c:strRef>
          </c:tx>
          <c:spPr>
            <a:ln w="28575" cap="rnd">
              <a:solidFill>
                <a:srgbClr val="C00000"/>
              </a:solidFill>
              <a:round/>
            </a:ln>
            <a:effectLst/>
          </c:spPr>
          <c:marker>
            <c:symbol val="none"/>
          </c:marker>
          <c:cat>
            <c:strRef>
              <c:f>'City Auditor BS Per Capita '!$A$60:$A$74</c:f>
              <c:strCache>
                <c:ptCount val="15"/>
                <c:pt idx="0">
                  <c:v>Lexington, KY</c:v>
                </c:pt>
                <c:pt idx="1">
                  <c:v>St Louis, MO</c:v>
                </c:pt>
                <c:pt idx="2">
                  <c:v>Pittsburgh, PA</c:v>
                </c:pt>
                <c:pt idx="3">
                  <c:v>Kansas, City, MO</c:v>
                </c:pt>
                <c:pt idx="4">
                  <c:v>Detroit, MI</c:v>
                </c:pt>
                <c:pt idx="5">
                  <c:v>Nashville/Davidson Co, TN</c:v>
                </c:pt>
                <c:pt idx="6">
                  <c:v>Columbus, OH</c:v>
                </c:pt>
                <c:pt idx="7">
                  <c:v>Milwaukee, WI</c:v>
                </c:pt>
                <c:pt idx="8">
                  <c:v>El Paso, TX</c:v>
                </c:pt>
                <c:pt idx="9">
                  <c:v>Denver/Denver Co, CO</c:v>
                </c:pt>
                <c:pt idx="10">
                  <c:v>Charlotte/Mecklenburg Co, NC</c:v>
                </c:pt>
                <c:pt idx="11">
                  <c:v>Austin, TX</c:v>
                </c:pt>
                <c:pt idx="12">
                  <c:v>Jacksonville/Duval Co, FL</c:v>
                </c:pt>
                <c:pt idx="13">
                  <c:v>Memphis, TN</c:v>
                </c:pt>
                <c:pt idx="14">
                  <c:v>San Antonio, TX</c:v>
                </c:pt>
              </c:strCache>
            </c:strRef>
          </c:cat>
          <c:val>
            <c:numRef>
              <c:f>'City Auditor BS Per Capita '!$C$60:$C$74</c:f>
              <c:numCache>
                <c:formatCode>"$"#,##0.00</c:formatCode>
                <c:ptCount val="15"/>
                <c:pt idx="0">
                  <c:v>0.21</c:v>
                </c:pt>
                <c:pt idx="1">
                  <c:v>0.21</c:v>
                </c:pt>
                <c:pt idx="2">
                  <c:v>0.21</c:v>
                </c:pt>
                <c:pt idx="3">
                  <c:v>0.21</c:v>
                </c:pt>
                <c:pt idx="4">
                  <c:v>0.21</c:v>
                </c:pt>
                <c:pt idx="5">
                  <c:v>0.21</c:v>
                </c:pt>
                <c:pt idx="6">
                  <c:v>0.21</c:v>
                </c:pt>
                <c:pt idx="7">
                  <c:v>0.21</c:v>
                </c:pt>
                <c:pt idx="8">
                  <c:v>0.21</c:v>
                </c:pt>
                <c:pt idx="9">
                  <c:v>0.21</c:v>
                </c:pt>
                <c:pt idx="10">
                  <c:v>0.21</c:v>
                </c:pt>
                <c:pt idx="11">
                  <c:v>0.21</c:v>
                </c:pt>
                <c:pt idx="12">
                  <c:v>0.21</c:v>
                </c:pt>
                <c:pt idx="13">
                  <c:v>0.21</c:v>
                </c:pt>
                <c:pt idx="14">
                  <c:v>0.21</c:v>
                </c:pt>
              </c:numCache>
            </c:numRef>
          </c:val>
          <c:smooth val="0"/>
        </c:ser>
        <c:dLbls>
          <c:showLegendKey val="0"/>
          <c:showVal val="0"/>
          <c:showCatName val="0"/>
          <c:showSerName val="0"/>
          <c:showPercent val="0"/>
          <c:showBubbleSize val="0"/>
        </c:dLbls>
        <c:marker val="1"/>
        <c:smooth val="0"/>
        <c:axId val="575782344"/>
        <c:axId val="575779600"/>
      </c:lineChart>
      <c:catAx>
        <c:axId val="575782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79600"/>
        <c:crosses val="autoZero"/>
        <c:auto val="1"/>
        <c:lblAlgn val="ctr"/>
        <c:lblOffset val="100"/>
        <c:noMultiLvlLbl val="0"/>
      </c:catAx>
      <c:valAx>
        <c:axId val="575779600"/>
        <c:scaling>
          <c:orientation val="minMax"/>
        </c:scaling>
        <c:delete val="0"/>
        <c:axPos val="l"/>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5782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0.73539</cdr:x>
      <cdr:y>0.48452</cdr:y>
    </cdr:from>
    <cdr:to>
      <cdr:x>0.86549</cdr:x>
      <cdr:y>0.51366</cdr:y>
    </cdr:to>
    <cdr:sp macro="" textlink="">
      <cdr:nvSpPr>
        <cdr:cNvPr id="2" name="TextBox 1"/>
        <cdr:cNvSpPr txBox="1"/>
      </cdr:nvSpPr>
      <cdr:spPr>
        <a:xfrm xmlns:a="http://schemas.openxmlformats.org/drawingml/2006/main">
          <a:off x="6353176" y="2533651"/>
          <a:ext cx="112395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0.35762</cdr:x>
      <cdr:y>0.48329</cdr:y>
    </cdr:from>
    <cdr:to>
      <cdr:x>0.55818</cdr:x>
      <cdr:y>0.53272</cdr:y>
    </cdr:to>
    <cdr:sp macro="" textlink="">
      <cdr:nvSpPr>
        <cdr:cNvPr id="3" name="TextBox 2"/>
        <cdr:cNvSpPr txBox="1"/>
      </cdr:nvSpPr>
      <cdr:spPr>
        <a:xfrm xmlns:a="http://schemas.openxmlformats.org/drawingml/2006/main">
          <a:off x="3600478" y="2660709"/>
          <a:ext cx="2019223" cy="272136"/>
        </a:xfrm>
        <a:prstGeom xmlns:a="http://schemas.openxmlformats.org/drawingml/2006/main" prst="rect">
          <a:avLst/>
        </a:prstGeom>
        <a:ln xmlns:a="http://schemas.openxmlformats.org/drawingml/2006/main">
          <a:noFill/>
        </a:ln>
      </cdr:spPr>
      <cdr:txBody>
        <a:bodyPr xmlns:a="http://schemas.openxmlformats.org/drawingml/2006/main" vertOverflow="clip" wrap="square" rtlCol="0" anchor="b" anchorCtr="0">
          <a:noAutofit/>
        </a:bodyPr>
        <a:lstStyle xmlns:a="http://schemas.openxmlformats.org/drawingml/2006/main"/>
        <a:p xmlns:a="http://schemas.openxmlformats.org/drawingml/2006/main">
          <a:r>
            <a:rPr lang="en-US" sz="1000" b="1" dirty="0">
              <a:ln>
                <a:noFill/>
              </a:ln>
              <a:solidFill>
                <a:srgbClr val="C00000"/>
              </a:solidFill>
            </a:rPr>
            <a:t>Median Mayor's Salary:  $144,395</a:t>
          </a:r>
        </a:p>
      </cdr:txBody>
    </cdr:sp>
  </cdr:relSizeAnchor>
  <cdr:relSizeAnchor xmlns:cdr="http://schemas.openxmlformats.org/drawingml/2006/chartDrawing">
    <cdr:from>
      <cdr:x>0.10527</cdr:x>
      <cdr:y>0.43875</cdr:y>
    </cdr:from>
    <cdr:to>
      <cdr:x>0.17502</cdr:x>
      <cdr:y>0.48247</cdr:y>
    </cdr:to>
    <cdr:sp macro="" textlink="">
      <cdr:nvSpPr>
        <cdr:cNvPr id="4" name="TextBox 3"/>
        <cdr:cNvSpPr txBox="1"/>
      </cdr:nvSpPr>
      <cdr:spPr>
        <a:xfrm xmlns:a="http://schemas.openxmlformats.org/drawingml/2006/main">
          <a:off x="1059839" y="2415540"/>
          <a:ext cx="702287" cy="240698"/>
        </a:xfrm>
        <a:prstGeom xmlns:a="http://schemas.openxmlformats.org/drawingml/2006/main" prst="rect">
          <a:avLst/>
        </a:prstGeom>
      </cdr:spPr>
      <cdr:txBody>
        <a:bodyPr xmlns:a="http://schemas.openxmlformats.org/drawingml/2006/main" vertOverflow="clip" wrap="square" rtlCol="0" anchor="b" anchorCtr="0"/>
        <a:lstStyle xmlns:a="http://schemas.openxmlformats.org/drawingml/2006/main"/>
        <a:p xmlns:a="http://schemas.openxmlformats.org/drawingml/2006/main">
          <a:r>
            <a:rPr lang="en-US" sz="1000" b="1" dirty="0">
              <a:solidFill>
                <a:schemeClr val="accent2"/>
              </a:solidFill>
            </a:rPr>
            <a:t>$204,683</a:t>
          </a:r>
        </a:p>
      </cdr:txBody>
    </cdr:sp>
  </cdr:relSizeAnchor>
</c:userShapes>
</file>

<file path=ppt/drawings/drawing2.xml><?xml version="1.0" encoding="utf-8"?>
<c:userShapes xmlns:c="http://schemas.openxmlformats.org/drawingml/2006/chart">
  <cdr:relSizeAnchor xmlns:cdr="http://schemas.openxmlformats.org/drawingml/2006/chartDrawing">
    <cdr:from>
      <cdr:x>0.73539</cdr:x>
      <cdr:y>0.48452</cdr:y>
    </cdr:from>
    <cdr:to>
      <cdr:x>0.86549</cdr:x>
      <cdr:y>0.51366</cdr:y>
    </cdr:to>
    <cdr:sp macro="" textlink="">
      <cdr:nvSpPr>
        <cdr:cNvPr id="2" name="TextBox 1"/>
        <cdr:cNvSpPr txBox="1"/>
      </cdr:nvSpPr>
      <cdr:spPr>
        <a:xfrm xmlns:a="http://schemas.openxmlformats.org/drawingml/2006/main">
          <a:off x="6353176" y="2533651"/>
          <a:ext cx="112395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0.41154</cdr:x>
      <cdr:y>0.48156</cdr:y>
    </cdr:from>
    <cdr:to>
      <cdr:x>0.69914</cdr:x>
      <cdr:y>0.53099</cdr:y>
    </cdr:to>
    <cdr:sp macro="" textlink="">
      <cdr:nvSpPr>
        <cdr:cNvPr id="3" name="TextBox 2"/>
        <cdr:cNvSpPr txBox="1"/>
      </cdr:nvSpPr>
      <cdr:spPr>
        <a:xfrm xmlns:a="http://schemas.openxmlformats.org/drawingml/2006/main">
          <a:off x="4143377" y="2651201"/>
          <a:ext cx="2895510" cy="272134"/>
        </a:xfrm>
        <a:prstGeom xmlns:a="http://schemas.openxmlformats.org/drawingml/2006/main" prst="rect">
          <a:avLst/>
        </a:prstGeom>
        <a:ln xmlns:a="http://schemas.openxmlformats.org/drawingml/2006/main">
          <a:noFill/>
        </a:ln>
      </cdr:spPr>
      <cdr:txBody>
        <a:bodyPr xmlns:a="http://schemas.openxmlformats.org/drawingml/2006/main" vertOverflow="clip" wrap="square" rtlCol="0" anchor="b" anchorCtr="0">
          <a:noAutofit/>
        </a:bodyPr>
        <a:lstStyle xmlns:a="http://schemas.openxmlformats.org/drawingml/2006/main"/>
        <a:p xmlns:a="http://schemas.openxmlformats.org/drawingml/2006/main">
          <a:r>
            <a:rPr lang="en-US" sz="1100" b="1" dirty="0">
              <a:solidFill>
                <a:srgbClr val="C00000"/>
              </a:solidFill>
              <a:effectLst/>
              <a:latin typeface="+mn-lt"/>
              <a:ea typeface="+mn-ea"/>
              <a:cs typeface="+mn-cs"/>
            </a:rPr>
            <a:t>Median Per Capita Mayor Base Salary:</a:t>
          </a:r>
          <a:r>
            <a:rPr lang="en-US" sz="1100" b="1" baseline="0" dirty="0">
              <a:solidFill>
                <a:srgbClr val="C00000"/>
              </a:solidFill>
              <a:effectLst/>
              <a:latin typeface="+mn-lt"/>
              <a:ea typeface="+mn-ea"/>
              <a:cs typeface="+mn-cs"/>
            </a:rPr>
            <a:t>  $0.25</a:t>
          </a:r>
          <a:endParaRPr lang="en-US" sz="1000" dirty="0">
            <a:solidFill>
              <a:srgbClr val="C00000"/>
            </a:solidFill>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0.78446</cdr:x>
      <cdr:y>0.29341</cdr:y>
    </cdr:from>
    <cdr:to>
      <cdr:x>0.98286</cdr:x>
      <cdr:y>0.3371</cdr:y>
    </cdr:to>
    <cdr:sp macro="" textlink="">
      <cdr:nvSpPr>
        <cdr:cNvPr id="2" name="TextBox 2"/>
        <cdr:cNvSpPr txBox="1"/>
      </cdr:nvSpPr>
      <cdr:spPr>
        <a:xfrm xmlns:a="http://schemas.openxmlformats.org/drawingml/2006/main">
          <a:off x="6971319" y="1608357"/>
          <a:ext cx="1763146" cy="239493"/>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b="1" dirty="0">
              <a:solidFill>
                <a:srgbClr val="C00000"/>
              </a:solidFill>
            </a:rPr>
            <a:t>Median Salary:  $82,568</a:t>
          </a:r>
        </a:p>
      </cdr:txBody>
    </cdr:sp>
  </cdr:relSizeAnchor>
</c:userShapes>
</file>

<file path=ppt/drawings/drawing4.xml><?xml version="1.0" encoding="utf-8"?>
<c:userShapes xmlns:c="http://schemas.openxmlformats.org/drawingml/2006/chart">
  <cdr:relSizeAnchor xmlns:cdr="http://schemas.openxmlformats.org/drawingml/2006/chartDrawing">
    <cdr:from>
      <cdr:x>0.72026</cdr:x>
      <cdr:y>0.42886</cdr:y>
    </cdr:from>
    <cdr:to>
      <cdr:x>0.97429</cdr:x>
      <cdr:y>0.46828</cdr:y>
    </cdr:to>
    <cdr:sp macro="" textlink="">
      <cdr:nvSpPr>
        <cdr:cNvPr id="2" name="TextBox 2"/>
        <cdr:cNvSpPr txBox="1"/>
      </cdr:nvSpPr>
      <cdr:spPr>
        <a:xfrm xmlns:a="http://schemas.openxmlformats.org/drawingml/2006/main">
          <a:off x="6400801" y="2024065"/>
          <a:ext cx="2257505" cy="18605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b="1" dirty="0">
              <a:solidFill>
                <a:srgbClr val="C00000"/>
              </a:solidFill>
            </a:rPr>
            <a:t>Median Per Capita Salary:  $0.14</a:t>
          </a:r>
        </a:p>
      </cdr:txBody>
    </cdr:sp>
  </cdr:relSizeAnchor>
</c:userShapes>
</file>

<file path=ppt/drawings/drawing5.xml><?xml version="1.0" encoding="utf-8"?>
<c:userShapes xmlns:c="http://schemas.openxmlformats.org/drawingml/2006/chart">
  <cdr:relSizeAnchor xmlns:cdr="http://schemas.openxmlformats.org/drawingml/2006/chartDrawing">
    <cdr:from>
      <cdr:x>0.78254</cdr:x>
      <cdr:y>0.53417</cdr:y>
    </cdr:from>
    <cdr:to>
      <cdr:x>0.9803</cdr:x>
      <cdr:y>0.58291</cdr:y>
    </cdr:to>
    <cdr:sp macro="" textlink="">
      <cdr:nvSpPr>
        <cdr:cNvPr id="2" name="TextBox 2"/>
        <cdr:cNvSpPr txBox="1"/>
      </cdr:nvSpPr>
      <cdr:spPr>
        <a:xfrm xmlns:a="http://schemas.openxmlformats.org/drawingml/2006/main">
          <a:off x="7744409" y="3149467"/>
          <a:ext cx="1957144" cy="28737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b="1" dirty="0">
              <a:solidFill>
                <a:srgbClr val="C00000"/>
              </a:solidFill>
            </a:rPr>
            <a:t>Median Councilmembers:</a:t>
          </a:r>
          <a:r>
            <a:rPr lang="en-US" sz="1000" b="1" baseline="0" dirty="0">
              <a:solidFill>
                <a:srgbClr val="C00000"/>
              </a:solidFill>
            </a:rPr>
            <a:t>  13</a:t>
          </a:r>
          <a:endParaRPr lang="en-US" sz="1000" b="1" dirty="0">
            <a:solidFill>
              <a:srgbClr val="C0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996436E-1678-4D76-89B0-670CF77A1BEC}" type="datetimeFigureOut">
              <a:rPr lang="en-US" smtClean="0"/>
              <a:t>3/14/22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846336-4725-44AF-A39C-58E2890B0DC8}" type="slidenum">
              <a:rPr lang="en-US" smtClean="0"/>
              <a:t>‹#›</a:t>
            </a:fld>
            <a:endParaRPr lang="en-US" dirty="0"/>
          </a:p>
        </p:txBody>
      </p:sp>
    </p:spTree>
    <p:extLst>
      <p:ext uri="{BB962C8B-B14F-4D97-AF65-F5344CB8AC3E}">
        <p14:creationId xmlns:p14="http://schemas.microsoft.com/office/powerpoint/2010/main" val="1256682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846336-4725-44AF-A39C-58E2890B0DC8}" type="slidenum">
              <a:rPr lang="en-US" smtClean="0"/>
              <a:t>1</a:t>
            </a:fld>
            <a:endParaRPr lang="en-US" dirty="0"/>
          </a:p>
        </p:txBody>
      </p:sp>
    </p:spTree>
    <p:extLst>
      <p:ext uri="{BB962C8B-B14F-4D97-AF65-F5344CB8AC3E}">
        <p14:creationId xmlns:p14="http://schemas.microsoft.com/office/powerpoint/2010/main" val="2064604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846336-4725-44AF-A39C-58E2890B0DC8}" type="slidenum">
              <a:rPr lang="en-US" smtClean="0"/>
              <a:t>2</a:t>
            </a:fld>
            <a:endParaRPr lang="en-US" dirty="0"/>
          </a:p>
        </p:txBody>
      </p:sp>
    </p:spTree>
    <p:extLst>
      <p:ext uri="{BB962C8B-B14F-4D97-AF65-F5344CB8AC3E}">
        <p14:creationId xmlns:p14="http://schemas.microsoft.com/office/powerpoint/2010/main" val="947390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A8DD9B-AC58-478A-8E16-4C35ABEF0DB4}" type="datetime1">
              <a:rPr lang="en-US" smtClean="0"/>
              <a:t>3/14/22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409544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5D18A-6A71-4BAD-BDC6-DE39801A44CD}" type="datetime1">
              <a:rPr lang="en-US" smtClean="0"/>
              <a:t>3/14/22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2856791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B0073-70E0-42F7-8A36-0B49B376B5D7}" type="datetime1">
              <a:rPr lang="en-US" smtClean="0"/>
              <a:t>3/14/22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27567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F8C90-4E02-4E4A-9CF2-2DBCD2F0A8D1}" type="datetime1">
              <a:rPr lang="en-US" smtClean="0"/>
              <a:t>3/14/22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289261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11C4E3-3ADA-4E47-8473-C1CA4A99E7A2}" type="datetime1">
              <a:rPr lang="en-US" smtClean="0"/>
              <a:t>3/14/22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362345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9677C-40E5-4271-A26E-F3F29F582AC6}" type="datetime1">
              <a:rPr lang="en-US" smtClean="0"/>
              <a:t>3/14/22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236115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BC988-E577-4C6C-966E-C620738B5FCD}" type="datetime1">
              <a:rPr lang="en-US" smtClean="0"/>
              <a:t>3/14/22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96712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7BFCE-332F-4FB2-8C47-589D2FA15647}" type="datetime1">
              <a:rPr lang="en-US" smtClean="0"/>
              <a:t>3/14/22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15377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0A32F-0F7F-4118-9A70-2B75A0438964}" type="datetime1">
              <a:rPr lang="en-US" smtClean="0"/>
              <a:t>3/14/22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328821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764CC-9F1D-4E0C-9D9E-4890F1D8C7D6}" type="datetime1">
              <a:rPr lang="en-US" smtClean="0"/>
              <a:t>3/14/22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2363397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7B296-23DC-436D-B5A5-DD5681702763}" type="datetime1">
              <a:rPr lang="en-US" smtClean="0"/>
              <a:t>3/14/22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6975D-B197-485D-973C-A277CE46FB9D}" type="slidenum">
              <a:rPr lang="en-US" smtClean="0"/>
              <a:t>‹#›</a:t>
            </a:fld>
            <a:endParaRPr lang="en-US" dirty="0"/>
          </a:p>
        </p:txBody>
      </p:sp>
    </p:spTree>
    <p:extLst>
      <p:ext uri="{BB962C8B-B14F-4D97-AF65-F5344CB8AC3E}">
        <p14:creationId xmlns:p14="http://schemas.microsoft.com/office/powerpoint/2010/main" val="396204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EE1FC-B9E0-42B8-94E1-90D93C551A0D}" type="datetime1">
              <a:rPr lang="en-US" smtClean="0"/>
              <a:t>3/14/22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6975D-B197-485D-973C-A277CE46FB9D}" type="slidenum">
              <a:rPr lang="en-US" smtClean="0"/>
              <a:t>‹#›</a:t>
            </a:fld>
            <a:endParaRPr lang="en-US" dirty="0"/>
          </a:p>
        </p:txBody>
      </p:sp>
    </p:spTree>
    <p:extLst>
      <p:ext uri="{BB962C8B-B14F-4D97-AF65-F5344CB8AC3E}">
        <p14:creationId xmlns:p14="http://schemas.microsoft.com/office/powerpoint/2010/main" val="891332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728" y="280554"/>
            <a:ext cx="2276475" cy="127635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5"/>
          <p:cNvSpPr>
            <a:spLocks noGrp="1"/>
          </p:cNvSpPr>
          <p:nvPr>
            <p:ph type="ctrTitle"/>
          </p:nvPr>
        </p:nvSpPr>
        <p:spPr>
          <a:xfrm>
            <a:off x="990600" y="1346201"/>
            <a:ext cx="10414000" cy="2777066"/>
          </a:xfrm>
        </p:spPr>
        <p:txBody>
          <a:bodyPr>
            <a:normAutofit/>
          </a:bodyPr>
          <a:lstStyle/>
          <a:p>
            <a:r>
              <a:rPr lang="en-US" sz="3100" dirty="0" smtClean="0">
                <a:solidFill>
                  <a:schemeClr val="accent5">
                    <a:lumMod val="75000"/>
                  </a:schemeClr>
                </a:solidFill>
              </a:rPr>
              <a:t>2022 Citizens’ Commission on Elected Official Compensation</a:t>
            </a:r>
            <a:r>
              <a:rPr lang="en-US" sz="3600" dirty="0" smtClean="0">
                <a:solidFill>
                  <a:schemeClr val="accent5">
                    <a:lumMod val="75000"/>
                  </a:schemeClr>
                </a:solidFill>
              </a:rPr>
              <a:t/>
            </a:r>
            <a:br>
              <a:rPr lang="en-US" sz="3600" dirty="0" smtClean="0">
                <a:solidFill>
                  <a:schemeClr val="accent5">
                    <a:lumMod val="75000"/>
                  </a:schemeClr>
                </a:solidFill>
              </a:rPr>
            </a:br>
            <a:r>
              <a:rPr lang="en-US" sz="2400" dirty="0" smtClean="0">
                <a:solidFill>
                  <a:schemeClr val="accent5">
                    <a:lumMod val="75000"/>
                  </a:schemeClr>
                </a:solidFill>
              </a:rPr>
              <a:t>Michael Kasler, Chair</a:t>
            </a:r>
            <a:r>
              <a:rPr lang="en-US" sz="2000" dirty="0" smtClean="0">
                <a:solidFill>
                  <a:schemeClr val="accent5">
                    <a:lumMod val="75000"/>
                  </a:schemeClr>
                </a:solidFill>
              </a:rPr>
              <a:t/>
            </a:r>
            <a:br>
              <a:rPr lang="en-US" sz="2000" dirty="0" smtClean="0">
                <a:solidFill>
                  <a:schemeClr val="accent5">
                    <a:lumMod val="75000"/>
                  </a:schemeClr>
                </a:solidFill>
              </a:rPr>
            </a:br>
            <a:r>
              <a:rPr lang="en-US" sz="2000" dirty="0" smtClean="0">
                <a:solidFill>
                  <a:schemeClr val="accent5">
                    <a:lumMod val="75000"/>
                  </a:schemeClr>
                </a:solidFill>
              </a:rPr>
              <a:t/>
            </a:r>
            <a:br>
              <a:rPr lang="en-US" sz="2000" dirty="0" smtClean="0">
                <a:solidFill>
                  <a:schemeClr val="accent5">
                    <a:lumMod val="75000"/>
                  </a:schemeClr>
                </a:solidFill>
              </a:rPr>
            </a:br>
            <a:r>
              <a:rPr lang="en-US" sz="3600" dirty="0" smtClean="0">
                <a:solidFill>
                  <a:schemeClr val="accent5">
                    <a:lumMod val="75000"/>
                  </a:schemeClr>
                </a:solidFill>
              </a:rPr>
              <a:t>Second</a:t>
            </a:r>
            <a:r>
              <a:rPr lang="en-US" sz="3600" dirty="0" smtClean="0">
                <a:solidFill>
                  <a:schemeClr val="accent5">
                    <a:lumMod val="75000"/>
                  </a:schemeClr>
                </a:solidFill>
              </a:rPr>
              <a:t> </a:t>
            </a:r>
            <a:r>
              <a:rPr lang="en-US" sz="3600" dirty="0" smtClean="0">
                <a:solidFill>
                  <a:schemeClr val="accent5">
                    <a:lumMod val="75000"/>
                  </a:schemeClr>
                </a:solidFill>
              </a:rPr>
              <a:t>Data Report</a:t>
            </a:r>
            <a:br>
              <a:rPr lang="en-US" sz="3600" dirty="0" smtClean="0">
                <a:solidFill>
                  <a:schemeClr val="accent5">
                    <a:lumMod val="75000"/>
                  </a:schemeClr>
                </a:solidFill>
              </a:rPr>
            </a:br>
            <a:r>
              <a:rPr lang="en-US" sz="1800" dirty="0" smtClean="0">
                <a:solidFill>
                  <a:schemeClr val="accent5">
                    <a:lumMod val="75000"/>
                  </a:schemeClr>
                </a:solidFill>
              </a:rPr>
              <a:t>Greg Beaverson, Compensation Manager</a:t>
            </a:r>
            <a:br>
              <a:rPr lang="en-US" sz="1800" dirty="0" smtClean="0">
                <a:solidFill>
                  <a:schemeClr val="accent5">
                    <a:lumMod val="75000"/>
                  </a:schemeClr>
                </a:solidFill>
              </a:rPr>
            </a:br>
            <a:r>
              <a:rPr lang="en-US" sz="1800" dirty="0" smtClean="0">
                <a:solidFill>
                  <a:schemeClr val="accent5">
                    <a:lumMod val="75000"/>
                  </a:schemeClr>
                </a:solidFill>
              </a:rPr>
              <a:t>City of Columbus Department of Human Resources</a:t>
            </a:r>
            <a:endParaRPr lang="en-US" sz="3600" dirty="0">
              <a:solidFill>
                <a:schemeClr val="accent5">
                  <a:lumMod val="75000"/>
                </a:schemeClr>
              </a:solidFill>
            </a:endParaRPr>
          </a:p>
        </p:txBody>
      </p:sp>
      <p:sp>
        <p:nvSpPr>
          <p:cNvPr id="9" name="Subtitle 6"/>
          <p:cNvSpPr>
            <a:spLocks noGrp="1"/>
          </p:cNvSpPr>
          <p:nvPr>
            <p:ph type="subTitle" idx="1"/>
          </p:nvPr>
        </p:nvSpPr>
        <p:spPr>
          <a:xfrm>
            <a:off x="4330700" y="3656446"/>
            <a:ext cx="3598333" cy="1257300"/>
          </a:xfrm>
        </p:spPr>
        <p:txBody>
          <a:bodyPr>
            <a:normAutofit/>
          </a:bodyPr>
          <a:lstStyle/>
          <a:p>
            <a:endParaRPr lang="en-US" b="1" dirty="0">
              <a:solidFill>
                <a:schemeClr val="accent5">
                  <a:lumMod val="75000"/>
                </a:schemeClr>
              </a:solidFill>
            </a:endParaRPr>
          </a:p>
          <a:p>
            <a:r>
              <a:rPr lang="en-US" sz="1200" b="1" dirty="0" smtClean="0">
                <a:solidFill>
                  <a:schemeClr val="accent5">
                    <a:lumMod val="75000"/>
                  </a:schemeClr>
                </a:solidFill>
              </a:rPr>
              <a:t>March </a:t>
            </a:r>
            <a:r>
              <a:rPr lang="en-US" sz="1200" b="1" dirty="0" smtClean="0">
                <a:solidFill>
                  <a:schemeClr val="accent5">
                    <a:lumMod val="75000"/>
                  </a:schemeClr>
                </a:solidFill>
              </a:rPr>
              <a:t>16</a:t>
            </a:r>
            <a:r>
              <a:rPr lang="en-US" sz="1200" b="1" dirty="0" smtClean="0">
                <a:solidFill>
                  <a:schemeClr val="accent5">
                    <a:lumMod val="75000"/>
                  </a:schemeClr>
                </a:solidFill>
              </a:rPr>
              <a:t>, </a:t>
            </a:r>
            <a:r>
              <a:rPr lang="en-US" sz="1200" b="1" dirty="0" smtClean="0">
                <a:solidFill>
                  <a:schemeClr val="accent5">
                    <a:lumMod val="75000"/>
                  </a:schemeClr>
                </a:solidFill>
              </a:rPr>
              <a:t>2022</a:t>
            </a:r>
            <a:endParaRPr lang="en-US" sz="1200" b="1" dirty="0">
              <a:solidFill>
                <a:schemeClr val="accent5">
                  <a:lumMod val="75000"/>
                </a:schemeClr>
              </a:solidFill>
            </a:endParaRPr>
          </a:p>
        </p:txBody>
      </p:sp>
      <p:sp>
        <p:nvSpPr>
          <p:cNvPr id="10" name="Title 5"/>
          <p:cNvSpPr txBox="1">
            <a:spLocks/>
          </p:cNvSpPr>
          <p:nvPr/>
        </p:nvSpPr>
        <p:spPr>
          <a:xfrm>
            <a:off x="633459" y="4665133"/>
            <a:ext cx="4920673" cy="15440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dirty="0" smtClean="0">
                <a:solidFill>
                  <a:schemeClr val="accent5">
                    <a:lumMod val="75000"/>
                  </a:schemeClr>
                </a:solidFill>
              </a:rPr>
              <a:t>Commissioner Sarah Ingles</a:t>
            </a:r>
            <a:br>
              <a:rPr lang="en-US" sz="2400" dirty="0" smtClean="0">
                <a:solidFill>
                  <a:schemeClr val="accent5">
                    <a:lumMod val="75000"/>
                  </a:schemeClr>
                </a:solidFill>
              </a:rPr>
            </a:br>
            <a:r>
              <a:rPr lang="en-US" sz="2400" dirty="0" smtClean="0">
                <a:solidFill>
                  <a:schemeClr val="accent5">
                    <a:lumMod val="75000"/>
                  </a:schemeClr>
                </a:solidFill>
              </a:rPr>
              <a:t>Commissioner Keisha Hunley-Jenkins</a:t>
            </a:r>
            <a:br>
              <a:rPr lang="en-US" sz="2400" dirty="0" smtClean="0">
                <a:solidFill>
                  <a:schemeClr val="accent5">
                    <a:lumMod val="75000"/>
                  </a:schemeClr>
                </a:solidFill>
              </a:rPr>
            </a:br>
            <a:r>
              <a:rPr lang="en-US" sz="2400" dirty="0" smtClean="0">
                <a:solidFill>
                  <a:schemeClr val="accent5">
                    <a:lumMod val="75000"/>
                  </a:schemeClr>
                </a:solidFill>
              </a:rPr>
              <a:t>Commissioner Fred Ransier </a:t>
            </a:r>
            <a:br>
              <a:rPr lang="en-US" sz="2400" dirty="0" smtClean="0">
                <a:solidFill>
                  <a:schemeClr val="accent5">
                    <a:lumMod val="75000"/>
                  </a:schemeClr>
                </a:solidFill>
              </a:rPr>
            </a:br>
            <a:r>
              <a:rPr lang="en-US" sz="2400" dirty="0" smtClean="0">
                <a:solidFill>
                  <a:schemeClr val="accent5">
                    <a:lumMod val="75000"/>
                  </a:schemeClr>
                </a:solidFill>
              </a:rPr>
              <a:t>Commissioner Qiana Williams</a:t>
            </a:r>
            <a:endParaRPr lang="en-US" sz="4000" dirty="0">
              <a:solidFill>
                <a:schemeClr val="accent5">
                  <a:lumMod val="75000"/>
                </a:schemeClr>
              </a:solidFill>
            </a:endParaRPr>
          </a:p>
        </p:txBody>
      </p:sp>
    </p:spTree>
    <p:extLst>
      <p:ext uri="{BB962C8B-B14F-4D97-AF65-F5344CB8AC3E}">
        <p14:creationId xmlns:p14="http://schemas.microsoft.com/office/powerpoint/2010/main" val="42022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8"/>
          <p:cNvSpPr txBox="1"/>
          <p:nvPr/>
        </p:nvSpPr>
        <p:spPr>
          <a:xfrm>
            <a:off x="1986598" y="5999162"/>
            <a:ext cx="6610350" cy="33337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8</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displays the base salaries of city auditors </a:t>
            </a:r>
            <a:r>
              <a:rPr lang="en-US" sz="900"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or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comptrollers in all municipalities. </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AF86975D-B197-485D-973C-A277CE46FB9D}" type="slidenum">
              <a:rPr lang="en-US" smtClean="0"/>
              <a:t>10</a:t>
            </a:fld>
            <a:endParaRPr lang="en-US" dirty="0"/>
          </a:p>
        </p:txBody>
      </p:sp>
      <p:grpSp>
        <p:nvGrpSpPr>
          <p:cNvPr id="13" name="Group 12"/>
          <p:cNvGrpSpPr/>
          <p:nvPr/>
        </p:nvGrpSpPr>
        <p:grpSpPr>
          <a:xfrm>
            <a:off x="2081212" y="1026318"/>
            <a:ext cx="8029575" cy="4805363"/>
            <a:chOff x="0" y="0"/>
            <a:chExt cx="8029575" cy="4805363"/>
          </a:xfrm>
        </p:grpSpPr>
        <p:graphicFrame>
          <p:nvGraphicFramePr>
            <p:cNvPr id="14" name="Chart 13"/>
            <p:cNvGraphicFramePr/>
            <p:nvPr>
              <p:extLst>
                <p:ext uri="{D42A27DB-BD31-4B8C-83A1-F6EECF244321}">
                  <p14:modId xmlns:p14="http://schemas.microsoft.com/office/powerpoint/2010/main" val="3218193959"/>
                </p:ext>
              </p:extLst>
            </p:nvPr>
          </p:nvGraphicFramePr>
          <p:xfrm>
            <a:off x="0" y="0"/>
            <a:ext cx="8029575" cy="4805363"/>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Box 2"/>
            <p:cNvSpPr txBox="1"/>
            <p:nvPr/>
          </p:nvSpPr>
          <p:spPr>
            <a:xfrm>
              <a:off x="6162676" y="1500189"/>
              <a:ext cx="1533525" cy="2286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Salary:  $159,277</a:t>
              </a:r>
            </a:p>
          </p:txBody>
        </p:sp>
      </p:grpSp>
    </p:spTree>
    <p:extLst>
      <p:ext uri="{BB962C8B-B14F-4D97-AF65-F5344CB8AC3E}">
        <p14:creationId xmlns:p14="http://schemas.microsoft.com/office/powerpoint/2010/main" val="92574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11</a:t>
            </a:fld>
            <a:endParaRPr lang="en-US" dirty="0"/>
          </a:p>
        </p:txBody>
      </p:sp>
      <p:grpSp>
        <p:nvGrpSpPr>
          <p:cNvPr id="6" name="Group 5"/>
          <p:cNvGrpSpPr/>
          <p:nvPr/>
        </p:nvGrpSpPr>
        <p:grpSpPr>
          <a:xfrm>
            <a:off x="1896533" y="948267"/>
            <a:ext cx="8662987" cy="4978664"/>
            <a:chOff x="0" y="0"/>
            <a:chExt cx="8029575" cy="4805363"/>
          </a:xfrm>
        </p:grpSpPr>
        <p:graphicFrame>
          <p:nvGraphicFramePr>
            <p:cNvPr id="7" name="Chart 6"/>
            <p:cNvGraphicFramePr/>
            <p:nvPr>
              <p:extLst>
                <p:ext uri="{D42A27DB-BD31-4B8C-83A1-F6EECF244321}">
                  <p14:modId xmlns:p14="http://schemas.microsoft.com/office/powerpoint/2010/main" val="551724028"/>
                </p:ext>
              </p:extLst>
            </p:nvPr>
          </p:nvGraphicFramePr>
          <p:xfrm>
            <a:off x="0" y="0"/>
            <a:ext cx="8029575" cy="480536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3"/>
            <p:cNvSpPr txBox="1"/>
            <p:nvPr/>
          </p:nvSpPr>
          <p:spPr>
            <a:xfrm>
              <a:off x="5810249" y="1830290"/>
              <a:ext cx="2219326" cy="29188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Per Capita  Salary:  $0.21</a:t>
              </a:r>
            </a:p>
          </p:txBody>
        </p:sp>
      </p:grpSp>
      <p:sp>
        <p:nvSpPr>
          <p:cNvPr id="9" name="Text Box 28"/>
          <p:cNvSpPr txBox="1"/>
          <p:nvPr/>
        </p:nvSpPr>
        <p:spPr>
          <a:xfrm>
            <a:off x="1896533" y="6009084"/>
            <a:ext cx="6610350" cy="33337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9</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displays the </a:t>
            </a:r>
            <a:r>
              <a:rPr lang="en-US" sz="900"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per capita base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salaries of </a:t>
            </a:r>
            <a:r>
              <a:rPr lang="en-US" sz="900"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city auditors or comptrollers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in all municipalities.</a:t>
            </a:r>
            <a:endParaRPr lang="en-US" sz="900" b="1" dirty="0">
              <a:solidFill>
                <a:srgbClr val="4F81BD"/>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475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8"/>
          <p:cNvSpPr txBox="1"/>
          <p:nvPr/>
        </p:nvSpPr>
        <p:spPr>
          <a:xfrm>
            <a:off x="1638300" y="6040437"/>
            <a:ext cx="4733925" cy="209550"/>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10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base salaries of councilmembers in all municipalities.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86975D-B197-485D-973C-A277CE46FB9D}" type="slidenum">
              <a:rPr lang="en-US" smtClean="0"/>
              <a:t>12</a:t>
            </a:fld>
            <a:endParaRPr lang="en-US" dirty="0"/>
          </a:p>
        </p:txBody>
      </p:sp>
      <p:grpSp>
        <p:nvGrpSpPr>
          <p:cNvPr id="6" name="Group 5"/>
          <p:cNvGrpSpPr/>
          <p:nvPr/>
        </p:nvGrpSpPr>
        <p:grpSpPr>
          <a:xfrm>
            <a:off x="1638300" y="923925"/>
            <a:ext cx="8915400" cy="5010150"/>
            <a:chOff x="0" y="0"/>
            <a:chExt cx="8915400" cy="4819650"/>
          </a:xfrm>
        </p:grpSpPr>
        <p:graphicFrame>
          <p:nvGraphicFramePr>
            <p:cNvPr id="7" name="Chart 6"/>
            <p:cNvGraphicFramePr/>
            <p:nvPr>
              <p:extLst>
                <p:ext uri="{D42A27DB-BD31-4B8C-83A1-F6EECF244321}">
                  <p14:modId xmlns:p14="http://schemas.microsoft.com/office/powerpoint/2010/main" val="2584220087"/>
                </p:ext>
              </p:extLst>
            </p:nvPr>
          </p:nvGraphicFramePr>
          <p:xfrm>
            <a:off x="0" y="0"/>
            <a:ext cx="8915400" cy="48196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3"/>
            <p:cNvSpPr txBox="1"/>
            <p:nvPr/>
          </p:nvSpPr>
          <p:spPr>
            <a:xfrm>
              <a:off x="6991350" y="1883053"/>
              <a:ext cx="1685925" cy="21907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Salary: </a:t>
              </a:r>
              <a:r>
                <a:rPr lang="en-US" sz="1000" b="1" baseline="0" dirty="0">
                  <a:solidFill>
                    <a:srgbClr val="C00000"/>
                  </a:solidFill>
                </a:rPr>
                <a:t> $56,573</a:t>
              </a:r>
              <a:endParaRPr lang="en-US" sz="1000" b="1" dirty="0">
                <a:solidFill>
                  <a:srgbClr val="C00000"/>
                </a:solidFill>
              </a:endParaRPr>
            </a:p>
          </p:txBody>
        </p:sp>
      </p:grpSp>
    </p:spTree>
    <p:extLst>
      <p:ext uri="{BB962C8B-B14F-4D97-AF65-F5344CB8AC3E}">
        <p14:creationId xmlns:p14="http://schemas.microsoft.com/office/powerpoint/2010/main" val="2633544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13</a:t>
            </a:fld>
            <a:endParaRPr lang="en-US" dirty="0"/>
          </a:p>
        </p:txBody>
      </p:sp>
      <p:grpSp>
        <p:nvGrpSpPr>
          <p:cNvPr id="3" name="Group 2"/>
          <p:cNvGrpSpPr/>
          <p:nvPr/>
        </p:nvGrpSpPr>
        <p:grpSpPr>
          <a:xfrm>
            <a:off x="1638300" y="923925"/>
            <a:ext cx="8915400" cy="5010150"/>
            <a:chOff x="0" y="0"/>
            <a:chExt cx="8915400" cy="4819650"/>
          </a:xfrm>
        </p:grpSpPr>
        <p:graphicFrame>
          <p:nvGraphicFramePr>
            <p:cNvPr id="4" name="Chart 3"/>
            <p:cNvGraphicFramePr/>
            <p:nvPr>
              <p:extLst>
                <p:ext uri="{D42A27DB-BD31-4B8C-83A1-F6EECF244321}">
                  <p14:modId xmlns:p14="http://schemas.microsoft.com/office/powerpoint/2010/main" val="699400044"/>
                </p:ext>
              </p:extLst>
            </p:nvPr>
          </p:nvGraphicFramePr>
          <p:xfrm>
            <a:off x="0" y="0"/>
            <a:ext cx="8915400" cy="48196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696076" y="2299870"/>
              <a:ext cx="2133600" cy="20542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Per Capita Salary: </a:t>
              </a:r>
              <a:r>
                <a:rPr lang="en-US" sz="1000" b="1" baseline="0" dirty="0">
                  <a:solidFill>
                    <a:srgbClr val="C00000"/>
                  </a:solidFill>
                </a:rPr>
                <a:t> $0.09</a:t>
              </a:r>
              <a:endParaRPr lang="en-US" sz="1000" b="1" dirty="0">
                <a:solidFill>
                  <a:srgbClr val="C00000"/>
                </a:solidFill>
              </a:endParaRPr>
            </a:p>
          </p:txBody>
        </p:sp>
      </p:grpSp>
      <p:sp>
        <p:nvSpPr>
          <p:cNvPr id="6" name="Text Box 18"/>
          <p:cNvSpPr txBox="1"/>
          <p:nvPr/>
        </p:nvSpPr>
        <p:spPr>
          <a:xfrm>
            <a:off x="1638300" y="6040437"/>
            <a:ext cx="4733925" cy="209550"/>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11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per capita base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salaries of councilmembers in all municipalities.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074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p:nvPr/>
        </p:nvSpPr>
        <p:spPr>
          <a:xfrm>
            <a:off x="1652587" y="6169819"/>
            <a:ext cx="5339292" cy="184811"/>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12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base salaries of council presidents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(in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all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municipalities with council presidents).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F86975D-B197-485D-973C-A277CE46FB9D}" type="slidenum">
              <a:rPr lang="en-US" smtClean="0"/>
              <a:t>14</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151886064"/>
              </p:ext>
            </p:extLst>
          </p:nvPr>
        </p:nvGraphicFramePr>
        <p:xfrm>
          <a:off x="1652587" y="688180"/>
          <a:ext cx="8886826" cy="5481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700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15</a:t>
            </a:fld>
            <a:endParaRPr lang="en-US" dirty="0"/>
          </a:p>
        </p:txBody>
      </p:sp>
      <p:graphicFrame>
        <p:nvGraphicFramePr>
          <p:cNvPr id="3" name="Chart 2"/>
          <p:cNvGraphicFramePr>
            <a:graphicFrameLocks/>
          </p:cNvGraphicFramePr>
          <p:nvPr>
            <p:extLst>
              <p:ext uri="{D42A27DB-BD31-4B8C-83A1-F6EECF244321}">
                <p14:modId xmlns:p14="http://schemas.microsoft.com/office/powerpoint/2010/main" val="85579720"/>
              </p:ext>
            </p:extLst>
          </p:nvPr>
        </p:nvGraphicFramePr>
        <p:xfrm>
          <a:off x="1652587" y="1069180"/>
          <a:ext cx="8886826" cy="471963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19"/>
          <p:cNvSpPr txBox="1"/>
          <p:nvPr/>
        </p:nvSpPr>
        <p:spPr>
          <a:xfrm>
            <a:off x="1652586" y="6169819"/>
            <a:ext cx="6246813" cy="247914"/>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13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per capita base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salaries of council presidents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(in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all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municipalities with council presidents).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525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2"/>
          <p:cNvSpPr txBox="1"/>
          <p:nvPr/>
        </p:nvSpPr>
        <p:spPr>
          <a:xfrm>
            <a:off x="1376998" y="6142673"/>
            <a:ext cx="5591175" cy="20002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14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number of councilmembers per municipality.</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86975D-B197-485D-973C-A277CE46FB9D}" type="slidenum">
              <a:rPr lang="en-US" smtClean="0"/>
              <a:t>16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47526758"/>
              </p:ext>
            </p:extLst>
          </p:nvPr>
        </p:nvGraphicFramePr>
        <p:xfrm>
          <a:off x="1376998" y="202672"/>
          <a:ext cx="9266237" cy="57747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611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82941583"/>
              </p:ext>
            </p:extLst>
          </p:nvPr>
        </p:nvGraphicFramePr>
        <p:xfrm>
          <a:off x="1591732" y="236005"/>
          <a:ext cx="9084735" cy="5522120"/>
        </p:xfrm>
        <a:graphic>
          <a:graphicData uri="http://schemas.openxmlformats.org/drawingml/2006/table">
            <a:tbl>
              <a:tblPr>
                <a:tableStyleId>{35758FB7-9AC5-4552-8A53-C91805E547FA}</a:tableStyleId>
              </a:tblPr>
              <a:tblGrid>
                <a:gridCol w="2752272"/>
                <a:gridCol w="2931281"/>
                <a:gridCol w="3401182"/>
              </a:tblGrid>
              <a:tr h="610248">
                <a:tc gridSpan="3">
                  <a:txBody>
                    <a:bodyPr/>
                    <a:lstStyle/>
                    <a:p>
                      <a:pPr algn="ctr" fontAlgn="b"/>
                      <a:r>
                        <a:rPr lang="en-US" sz="2000" b="1" u="none" strike="noStrike" dirty="0">
                          <a:effectLst/>
                        </a:rPr>
                        <a:t>Full-Time or Part-Time Councilmembers</a:t>
                      </a:r>
                      <a:endParaRPr lang="en-US"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r>
              <a:tr h="488198">
                <a:tc>
                  <a:txBody>
                    <a:bodyPr/>
                    <a:lstStyle/>
                    <a:p>
                      <a:pPr algn="ctr" fontAlgn="b"/>
                      <a:r>
                        <a:rPr lang="en-US" sz="1600" b="1" u="none" strike="noStrike" dirty="0">
                          <a:effectLst/>
                        </a:rPr>
                        <a:t>Full-Time </a:t>
                      </a:r>
                      <a:r>
                        <a:rPr lang="en-US" sz="1600" b="1" u="none" strike="noStrike" dirty="0" smtClean="0">
                          <a:effectLst/>
                        </a:rPr>
                        <a:t>(56%)</a:t>
                      </a:r>
                      <a:endParaRPr lang="en-US" sz="16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b"/>
                      <a:r>
                        <a:rPr lang="en-US" sz="1600" b="1" u="none" strike="noStrike" dirty="0">
                          <a:effectLst/>
                        </a:rPr>
                        <a:t>Part-Time (</a:t>
                      </a:r>
                      <a:r>
                        <a:rPr lang="en-US" sz="1600" b="1" u="none" strike="noStrike" dirty="0" smtClean="0">
                          <a:effectLst/>
                        </a:rPr>
                        <a:t>28%)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Not Defined in Charter (</a:t>
                      </a:r>
                      <a:r>
                        <a:rPr lang="en-US" sz="1600" b="1" u="none" strike="noStrike" dirty="0" smtClean="0">
                          <a:effectLst/>
                        </a:rPr>
                        <a:t>16%)</a:t>
                      </a:r>
                      <a:endParaRPr lang="en-US" sz="1600" b="1" i="0" u="none" strike="noStrike" dirty="0">
                        <a:solidFill>
                          <a:srgbClr val="000000"/>
                        </a:solidFill>
                        <a:effectLst/>
                        <a:latin typeface="Calibri" panose="020F0502020204030204" pitchFamily="34" charset="0"/>
                      </a:endParaRPr>
                    </a:p>
                  </a:txBody>
                  <a:tcPr marL="9525" marR="9525" marT="9525" marB="0" anchor="ctr">
                    <a:lnR w="12700" cap="flat" cmpd="sng" algn="ctr">
                      <a:solidFill>
                        <a:schemeClr val="tx1"/>
                      </a:solidFill>
                      <a:prstDash val="solid"/>
                      <a:round/>
                      <a:headEnd type="none" w="med" len="med"/>
                      <a:tailEnd type="none" w="med" len="med"/>
                    </a:lnR>
                  </a:tcPr>
                </a:tc>
              </a:tr>
              <a:tr h="409682">
                <a:tc>
                  <a:txBody>
                    <a:bodyPr/>
                    <a:lstStyle/>
                    <a:p>
                      <a:pPr algn="l" fontAlgn="b"/>
                      <a:r>
                        <a:rPr lang="en-US" sz="1800" u="none" strike="noStrike" dirty="0">
                          <a:effectLst/>
                        </a:rPr>
                        <a:t>Austin, </a:t>
                      </a:r>
                      <a:r>
                        <a:rPr lang="en-US" sz="1800" u="none" strike="noStrike" dirty="0" smtClean="0">
                          <a:effectLst/>
                        </a:rPr>
                        <a:t>TX</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b="0" i="0" u="none" strike="noStrike" dirty="0" smtClean="0">
                          <a:solidFill>
                            <a:srgbClr val="000000"/>
                          </a:solidFill>
                          <a:effectLst/>
                          <a:latin typeface="Calibri" panose="020F0502020204030204" pitchFamily="34" charset="0"/>
                        </a:rPr>
                        <a:t>Charlotte/Mecklenburg Co, NC</a:t>
                      </a:r>
                    </a:p>
                  </a:txBody>
                  <a:tcPr marL="9525" marR="9525" marT="9525" marB="0" anchor="b"/>
                </a:tc>
                <a:tc>
                  <a:txBody>
                    <a:bodyPr/>
                    <a:lstStyle/>
                    <a:p>
                      <a:r>
                        <a:rPr lang="en-US" dirty="0" smtClean="0"/>
                        <a:t>Cleveland, OH</a:t>
                      </a:r>
                    </a:p>
                  </a:txBody>
                  <a:tcPr marL="9525" marR="9525" marT="9525" marB="0" anchor="b">
                    <a:lnR w="12700" cap="flat" cmpd="sng" algn="ctr">
                      <a:solidFill>
                        <a:schemeClr val="tx1"/>
                      </a:solidFill>
                      <a:prstDash val="solid"/>
                      <a:round/>
                      <a:headEnd type="none" w="med" len="med"/>
                      <a:tailEnd type="none" w="med" len="med"/>
                    </a:lnR>
                  </a:tcPr>
                </a:tc>
              </a:tr>
              <a:tr h="410484">
                <a:tc>
                  <a:txBody>
                    <a:bodyPr/>
                    <a:lstStyle/>
                    <a:p>
                      <a:pPr algn="l" fontAlgn="b"/>
                      <a:r>
                        <a:rPr lang="en-US" sz="1800" b="0" i="0" u="none" strike="noStrike" dirty="0" smtClean="0">
                          <a:solidFill>
                            <a:srgbClr val="000000"/>
                          </a:solidFill>
                          <a:effectLst/>
                          <a:latin typeface="Calibri" panose="020F0502020204030204" pitchFamily="34" charset="0"/>
                        </a:rPr>
                        <a:t>Cincinnati, OH</a:t>
                      </a: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b="0" i="0" u="none" strike="noStrike" dirty="0" smtClean="0">
                          <a:solidFill>
                            <a:srgbClr val="000000"/>
                          </a:solidFill>
                          <a:effectLst/>
                          <a:latin typeface="Calibri" panose="020F0502020204030204" pitchFamily="34" charset="0"/>
                        </a:rPr>
                        <a:t>Indianapolis/Marion Co, IN</a:t>
                      </a:r>
                    </a:p>
                  </a:txBody>
                  <a:tcPr marL="9525" marR="9525" marT="9525" marB="0" anchor="b"/>
                </a:tc>
                <a:tc>
                  <a:txBody>
                    <a:bodyPr/>
                    <a:lstStyle/>
                    <a:p>
                      <a:pPr algn="l" fontAlgn="b"/>
                      <a:r>
                        <a:rPr lang="en-US" sz="1800" u="none" strike="noStrike" dirty="0">
                          <a:effectLst/>
                        </a:rPr>
                        <a:t>Columbus, OH</a:t>
                      </a:r>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380278">
                <a:tc>
                  <a:txBody>
                    <a:bodyPr/>
                    <a:lstStyle/>
                    <a:p>
                      <a:pPr algn="l" fontAlgn="b"/>
                      <a:r>
                        <a:rPr lang="en-US" sz="1800" u="none" strike="noStrike" dirty="0">
                          <a:effectLst/>
                        </a:rPr>
                        <a:t>Denver/Denver Co, </a:t>
                      </a:r>
                      <a:r>
                        <a:rPr lang="en-US" sz="1800" u="none" strike="noStrike" dirty="0" smtClean="0">
                          <a:effectLst/>
                        </a:rPr>
                        <a:t>CO*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u="none" strike="noStrike" dirty="0">
                          <a:effectLst/>
                        </a:rPr>
                        <a:t>Lexington, KY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St Louis, MO</a:t>
                      </a:r>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397933">
                <a:tc>
                  <a:txBody>
                    <a:bodyPr/>
                    <a:lstStyle/>
                    <a:p>
                      <a:pPr algn="l" fontAlgn="b"/>
                      <a:r>
                        <a:rPr lang="en-US" sz="1800" u="none" strike="noStrike" dirty="0">
                          <a:effectLst/>
                        </a:rPr>
                        <a:t>Detroit, </a:t>
                      </a:r>
                      <a:r>
                        <a:rPr lang="en-US" sz="1800" u="none" strike="noStrike" dirty="0" smtClean="0">
                          <a:effectLst/>
                        </a:rPr>
                        <a:t>MI</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u="none" strike="noStrike" dirty="0">
                          <a:effectLst/>
                        </a:rPr>
                        <a:t>Memphis, TN</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marL="9525" marR="9525" marT="9525" marB="0" anchor="b">
                    <a:lnR w="12700" cap="flat" cmpd="sng" algn="ctr">
                      <a:solidFill>
                        <a:schemeClr val="tx1"/>
                      </a:solidFill>
                      <a:prstDash val="solid"/>
                      <a:round/>
                      <a:headEnd type="none" w="med" len="med"/>
                      <a:tailEnd type="none" w="med" len="med"/>
                    </a:lnR>
                  </a:tcPr>
                </a:tc>
              </a:tr>
              <a:tr h="398093">
                <a:tc>
                  <a:txBody>
                    <a:bodyPr/>
                    <a:lstStyle/>
                    <a:p>
                      <a:pPr algn="l" fontAlgn="b"/>
                      <a:r>
                        <a:rPr lang="en-US" sz="1800" u="none" strike="noStrike" dirty="0">
                          <a:effectLst/>
                        </a:rPr>
                        <a:t>El Paso, </a:t>
                      </a:r>
                      <a:r>
                        <a:rPr lang="en-US" sz="1800" u="none" strike="noStrike" dirty="0" smtClean="0">
                          <a:effectLst/>
                        </a:rPr>
                        <a:t>TX*</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u="none" strike="noStrike" dirty="0">
                          <a:effectLst/>
                        </a:rPr>
                        <a:t>Nashville/Davidson Co, TN</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endParaRPr lang="en-US" dirty="0"/>
                    </a:p>
                  </a:txBody>
                  <a:tcPr marL="9525" marR="9525" marT="9525" marB="0" anchor="b">
                    <a:lnR w="12700" cap="flat" cmpd="sng" algn="ctr">
                      <a:solidFill>
                        <a:schemeClr val="tx1"/>
                      </a:solidFill>
                      <a:prstDash val="solid"/>
                      <a:round/>
                      <a:headEnd type="none" w="med" len="med"/>
                      <a:tailEnd type="none" w="med" len="med"/>
                    </a:lnR>
                  </a:tcPr>
                </a:tc>
              </a:tr>
              <a:tr h="397933">
                <a:tc>
                  <a:txBody>
                    <a:bodyPr/>
                    <a:lstStyle/>
                    <a:p>
                      <a:pPr algn="l" fontAlgn="b"/>
                      <a:r>
                        <a:rPr lang="en-US" sz="1800" u="none" strike="noStrike" dirty="0">
                          <a:effectLst/>
                        </a:rPr>
                        <a:t>Jacksonville/Duval Co, </a:t>
                      </a:r>
                      <a:r>
                        <a:rPr lang="en-US" sz="1800" u="none" strike="noStrike" dirty="0" smtClean="0">
                          <a:effectLst/>
                        </a:rPr>
                        <a:t>FL*</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endParaRPr lang="en-US" dirty="0"/>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355600">
                <a:tc>
                  <a:txBody>
                    <a:bodyPr/>
                    <a:lstStyle/>
                    <a:p>
                      <a:pPr algn="l" fontAlgn="b"/>
                      <a:r>
                        <a:rPr lang="en-US" sz="1800" u="none" strike="noStrike" dirty="0">
                          <a:effectLst/>
                        </a:rPr>
                        <a:t>Kansas, City, </a:t>
                      </a:r>
                      <a:r>
                        <a:rPr lang="en-US" sz="1800" u="none" strike="noStrike" dirty="0" smtClean="0">
                          <a:effectLst/>
                        </a:rPr>
                        <a:t>MO</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endParaRPr lang="en-US" dirty="0"/>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409269">
                <a:tc>
                  <a:txBody>
                    <a:bodyPr/>
                    <a:lstStyle/>
                    <a:p>
                      <a:pPr algn="l" fontAlgn="b"/>
                      <a:r>
                        <a:rPr lang="en-US" sz="1800" u="none" strike="noStrike" dirty="0">
                          <a:effectLst/>
                        </a:rPr>
                        <a:t>Milwaukee, </a:t>
                      </a:r>
                      <a:r>
                        <a:rPr lang="en-US" sz="1800" u="none" strike="noStrike" dirty="0" smtClean="0">
                          <a:effectLst/>
                        </a:rPr>
                        <a:t>WI</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endParaRPr lang="en-US" dirty="0"/>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386738">
                <a:tc>
                  <a:txBody>
                    <a:bodyPr/>
                    <a:lstStyle/>
                    <a:p>
                      <a:pPr algn="l" fontAlgn="b"/>
                      <a:r>
                        <a:rPr lang="en-US" sz="1800" u="none" strike="noStrike" dirty="0">
                          <a:effectLst/>
                        </a:rPr>
                        <a:t>Pittsburgh, </a:t>
                      </a:r>
                      <a:r>
                        <a:rPr lang="en-US" sz="1800" u="none" strike="noStrike" dirty="0" smtClean="0">
                          <a:effectLst/>
                        </a:rPr>
                        <a:t>PA</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endParaRPr lang="en-US" dirty="0"/>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389466">
                <a:tc>
                  <a:txBody>
                    <a:bodyPr/>
                    <a:lstStyle/>
                    <a:p>
                      <a:pPr algn="l" fontAlgn="b"/>
                      <a:r>
                        <a:rPr lang="en-US" sz="1800" u="none" strike="noStrike" dirty="0">
                          <a:effectLst/>
                        </a:rPr>
                        <a:t>San Antonio, </a:t>
                      </a:r>
                      <a:r>
                        <a:rPr lang="en-US" sz="1800" u="none" strike="noStrike" dirty="0" smtClean="0">
                          <a:effectLst/>
                        </a:rPr>
                        <a:t>TX</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488198">
                <a:tc gridSpan="3">
                  <a:txBody>
                    <a:bodyPr/>
                    <a:lstStyle/>
                    <a:p>
                      <a:pPr algn="l" fontAlgn="b"/>
                      <a:r>
                        <a:rPr lang="en-US" sz="1800" b="0" i="0" u="none" strike="noStrike" dirty="0" smtClean="0">
                          <a:solidFill>
                            <a:srgbClr val="000000"/>
                          </a:solidFill>
                          <a:effectLst/>
                          <a:latin typeface="Calibri" panose="020F0502020204030204" pitchFamily="34" charset="0"/>
                        </a:rPr>
                        <a:t>*Unspecified in City Charter (no</a:t>
                      </a:r>
                      <a:r>
                        <a:rPr lang="en-US" sz="1800" b="0" i="0" u="none" strike="noStrike" baseline="0" dirty="0" smtClean="0">
                          <a:solidFill>
                            <a:srgbClr val="000000"/>
                          </a:solidFill>
                          <a:effectLst/>
                          <a:latin typeface="Calibri" panose="020F0502020204030204" pitchFamily="34" charset="0"/>
                        </a:rPr>
                        <a:t> other municipalities responded to this follow-up question)</a:t>
                      </a:r>
                      <a:endParaRPr lang="en-US"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2"/>
                    </a:solidFill>
                  </a:tcPr>
                </a:tc>
                <a:tc h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r>
            </a:tbl>
          </a:graphicData>
        </a:graphic>
      </p:graphicFrame>
      <p:sp>
        <p:nvSpPr>
          <p:cNvPr id="5" name="Text Box 22"/>
          <p:cNvSpPr txBox="1"/>
          <p:nvPr/>
        </p:nvSpPr>
        <p:spPr>
          <a:xfrm>
            <a:off x="1591732" y="6438899"/>
            <a:ext cx="5591175" cy="20002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15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municipalities with Full-Time, Part-Time, and Undefined councilmembers.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4834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18</a:t>
            </a:fld>
            <a:endParaRPr lang="en-US" dirty="0"/>
          </a:p>
        </p:txBody>
      </p:sp>
      <p:sp>
        <p:nvSpPr>
          <p:cNvPr id="3" name="Rectangle 2"/>
          <p:cNvSpPr/>
          <p:nvPr/>
        </p:nvSpPr>
        <p:spPr>
          <a:xfrm>
            <a:off x="2912533" y="177800"/>
            <a:ext cx="6951134" cy="5878532"/>
          </a:xfrm>
          <a:prstGeom prst="rect">
            <a:avLst/>
          </a:prstGeom>
        </p:spPr>
        <p:txBody>
          <a:bodyPr wrap="square">
            <a:spAutoFit/>
          </a:bodyPr>
          <a:lstStyle/>
          <a:p>
            <a:pPr fontAlgn="ctr">
              <a:lnSpc>
                <a:spcPts val="2100"/>
              </a:lnSpc>
            </a:pPr>
            <a:r>
              <a:rPr lang="en-US" sz="1050" b="1" dirty="0">
                <a:solidFill>
                  <a:srgbClr val="313335"/>
                </a:solidFill>
                <a:latin typeface="Arial" panose="020B0604020202020204" pitchFamily="34" charset="0"/>
                <a:ea typeface="Calibri" panose="020F0502020204030204" pitchFamily="34" charset="0"/>
              </a:rPr>
              <a:t>Sec. 58. - Term and qualifications of mayor.</a:t>
            </a:r>
            <a:endParaRPr lang="en-US" sz="900" dirty="0">
              <a:latin typeface="Calibri" panose="020F0502020204030204" pitchFamily="34" charset="0"/>
              <a:ea typeface="Calibri" panose="020F0502020204030204" pitchFamily="34" charset="0"/>
            </a:endParaRPr>
          </a:p>
          <a:p>
            <a:r>
              <a:rPr lang="en-US" sz="800" spc="10" dirty="0">
                <a:solidFill>
                  <a:srgbClr val="313335"/>
                </a:solidFill>
                <a:latin typeface="Arial" panose="020B0604020202020204" pitchFamily="34" charset="0"/>
                <a:ea typeface="Calibri" panose="020F0502020204030204" pitchFamily="34" charset="0"/>
              </a:rPr>
              <a:t>The </a:t>
            </a:r>
            <a:r>
              <a:rPr lang="en-US" sz="800" spc="10" dirty="0">
                <a:solidFill>
                  <a:srgbClr val="313335"/>
                </a:solidFill>
                <a:highlight>
                  <a:srgbClr val="00FF00"/>
                </a:highlight>
                <a:latin typeface="Arial" panose="020B0604020202020204" pitchFamily="34" charset="0"/>
                <a:ea typeface="Calibri" panose="020F0502020204030204" pitchFamily="34" charset="0"/>
              </a:rPr>
              <a:t>mayor</a:t>
            </a:r>
            <a:r>
              <a:rPr lang="en-US" sz="800" spc="10" dirty="0">
                <a:solidFill>
                  <a:srgbClr val="313335"/>
                </a:solidFill>
                <a:latin typeface="Arial" panose="020B0604020202020204" pitchFamily="34" charset="0"/>
                <a:ea typeface="Calibri" panose="020F0502020204030204" pitchFamily="34" charset="0"/>
              </a:rPr>
              <a:t> shall be the chief executive officer of the city, elected for a term of four years. The mayor shall be an elector of the city and shall, at all times during the term of office, maintain residence in the city of Columbus. </a:t>
            </a:r>
            <a:r>
              <a:rPr lang="en-US" sz="800" spc="10" dirty="0">
                <a:solidFill>
                  <a:srgbClr val="313335"/>
                </a:solidFill>
                <a:highlight>
                  <a:srgbClr val="FFFF00"/>
                </a:highlight>
                <a:latin typeface="Arial" panose="020B0604020202020204" pitchFamily="34" charset="0"/>
                <a:ea typeface="Calibri" panose="020F0502020204030204" pitchFamily="34" charset="0"/>
              </a:rPr>
              <a:t>The mayor shall not hold any other public office </a:t>
            </a:r>
            <a:r>
              <a:rPr lang="en-US" sz="800" b="1" spc="10" dirty="0">
                <a:solidFill>
                  <a:srgbClr val="313335"/>
                </a:solidFill>
                <a:highlight>
                  <a:srgbClr val="FFFF00"/>
                </a:highlight>
                <a:latin typeface="Arial" panose="020B0604020202020204" pitchFamily="34" charset="0"/>
                <a:ea typeface="Calibri" panose="020F0502020204030204" pitchFamily="34" charset="0"/>
              </a:rPr>
              <a:t>or employment</a:t>
            </a:r>
            <a:r>
              <a:rPr lang="en-US" sz="800" spc="10" dirty="0">
                <a:solidFill>
                  <a:srgbClr val="313335"/>
                </a:solidFill>
                <a:latin typeface="Arial" panose="020B0604020202020204" pitchFamily="34" charset="0"/>
                <a:ea typeface="Calibri" panose="020F0502020204030204" pitchFamily="34" charset="0"/>
              </a:rPr>
              <a:t>, except that of notary public, or member of the state militia or any reserve unit of the Armed Forces of the United States of America. If the mayor shall cease to possess any of the qualifications herein required, the mayor shall forthwith forfeit the office and the vacancy shall be filled as provided for herein.</a:t>
            </a:r>
            <a:endParaRPr lang="en-US" sz="900" dirty="0">
              <a:latin typeface="Calibri" panose="020F0502020204030204" pitchFamily="34" charset="0"/>
              <a:ea typeface="Calibri" panose="020F0502020204030204" pitchFamily="34" charset="0"/>
            </a:endParaRPr>
          </a:p>
          <a:p>
            <a:r>
              <a:rPr lang="en-US" sz="800" spc="10" dirty="0">
                <a:solidFill>
                  <a:srgbClr val="313335"/>
                </a:solidFill>
                <a:latin typeface="Arial" panose="020B0604020202020204" pitchFamily="34" charset="0"/>
                <a:ea typeface="Calibri" panose="020F0502020204030204" pitchFamily="34" charset="0"/>
              </a:rPr>
              <a:t>(Amended 11-5-85; 11-3-98; Ord. No. 1749-2014, 7-21-2014)</a:t>
            </a:r>
            <a:endParaRPr lang="en-US" sz="900" dirty="0">
              <a:latin typeface="Calibri" panose="020F0502020204030204" pitchFamily="34" charset="0"/>
              <a:ea typeface="Calibri" panose="020F0502020204030204" pitchFamily="34" charset="0"/>
            </a:endParaRPr>
          </a:p>
          <a:p>
            <a:r>
              <a:rPr lang="en-US" sz="800" spc="10" dirty="0">
                <a:solidFill>
                  <a:srgbClr val="313335"/>
                </a:solidFill>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1050" b="1" dirty="0">
                <a:solidFill>
                  <a:srgbClr val="313335"/>
                </a:solidFill>
                <a:latin typeface="Arial" panose="020B0604020202020204" pitchFamily="34" charset="0"/>
                <a:ea typeface="Calibri" panose="020F0502020204030204" pitchFamily="34" charset="0"/>
              </a:rPr>
              <a:t>Sec. 66. - Election and qualifications.</a:t>
            </a:r>
            <a:endParaRPr lang="en-US" sz="900" dirty="0">
              <a:latin typeface="Calibri" panose="020F0502020204030204" pitchFamily="34" charset="0"/>
              <a:ea typeface="Calibri" panose="020F0502020204030204" pitchFamily="34" charset="0"/>
            </a:endParaRPr>
          </a:p>
          <a:p>
            <a:r>
              <a:rPr lang="en-US" sz="1050" b="1" dirty="0">
                <a:solidFill>
                  <a:srgbClr val="313335"/>
                </a:solidFill>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800" dirty="0">
                <a:solidFill>
                  <a:srgbClr val="313335"/>
                </a:solidFill>
                <a:latin typeface="Arial" panose="020B0604020202020204" pitchFamily="34" charset="0"/>
                <a:ea typeface="Calibri" panose="020F0502020204030204" pitchFamily="34" charset="0"/>
              </a:rPr>
              <a:t>The </a:t>
            </a:r>
            <a:r>
              <a:rPr lang="en-US" sz="800" dirty="0">
                <a:solidFill>
                  <a:srgbClr val="313335"/>
                </a:solidFill>
                <a:highlight>
                  <a:srgbClr val="00FF00"/>
                </a:highlight>
                <a:latin typeface="Arial" panose="020B0604020202020204" pitchFamily="34" charset="0"/>
                <a:ea typeface="Calibri" panose="020F0502020204030204" pitchFamily="34" charset="0"/>
              </a:rPr>
              <a:t>city attorney</a:t>
            </a:r>
            <a:r>
              <a:rPr lang="en-US" sz="800" dirty="0">
                <a:solidFill>
                  <a:srgbClr val="313335"/>
                </a:solidFill>
                <a:latin typeface="Arial" panose="020B0604020202020204" pitchFamily="34" charset="0"/>
                <a:ea typeface="Calibri" panose="020F0502020204030204" pitchFamily="34" charset="0"/>
              </a:rPr>
              <a:t> shall be an elector of the city and shall, at all times during the term of office, maintain residence in the city of Columbus. </a:t>
            </a:r>
            <a:r>
              <a:rPr lang="en-US" sz="800" dirty="0">
                <a:solidFill>
                  <a:srgbClr val="313335"/>
                </a:solidFill>
                <a:highlight>
                  <a:srgbClr val="FFFF00"/>
                </a:highlight>
                <a:latin typeface="Arial" panose="020B0604020202020204" pitchFamily="34" charset="0"/>
                <a:ea typeface="Calibri" panose="020F0502020204030204" pitchFamily="34" charset="0"/>
              </a:rPr>
              <a:t>The city attorney shall not hold any other public office</a:t>
            </a:r>
            <a:r>
              <a:rPr lang="en-US" sz="800" dirty="0">
                <a:solidFill>
                  <a:srgbClr val="313335"/>
                </a:solidFill>
                <a:latin typeface="Arial" panose="020B0604020202020204" pitchFamily="34" charset="0"/>
                <a:ea typeface="Calibri" panose="020F0502020204030204" pitchFamily="34" charset="0"/>
              </a:rPr>
              <a:t> except that of notary public, or member of the state militia or any reserve unit of the Armed Forces of the United States of America. If the city attorney shall cease to possess any of the qualifications herein required, the city attorney shall forthwith forfeit the office and the vacancy shall be filled as provided for herein. The city attorney shall be elected for a term of four years. The city attorney shall be an attorney-at-law, admitted to practice in the state of Ohio.</a:t>
            </a:r>
            <a:endParaRPr lang="en-US" sz="900" dirty="0">
              <a:latin typeface="Calibri" panose="020F0502020204030204" pitchFamily="34" charset="0"/>
              <a:ea typeface="Calibri" panose="020F0502020204030204" pitchFamily="34" charset="0"/>
            </a:endParaRPr>
          </a:p>
          <a:p>
            <a:r>
              <a:rPr lang="en-US" sz="800" dirty="0">
                <a:solidFill>
                  <a:srgbClr val="313335"/>
                </a:solidFill>
                <a:latin typeface="Arial" panose="020B0604020202020204" pitchFamily="34" charset="0"/>
                <a:ea typeface="Calibri" panose="020F0502020204030204" pitchFamily="34" charset="0"/>
              </a:rPr>
              <a:t>(Amended 11-3-98; Ord. No. 1749-2014, 7-21-2014)</a:t>
            </a:r>
            <a:endParaRPr lang="en-US" sz="900" dirty="0">
              <a:latin typeface="Calibri" panose="020F0502020204030204" pitchFamily="34" charset="0"/>
              <a:ea typeface="Calibri" panose="020F0502020204030204" pitchFamily="34" charset="0"/>
            </a:endParaRPr>
          </a:p>
          <a:p>
            <a:r>
              <a:rPr lang="en-US" sz="800" dirty="0">
                <a:latin typeface="Calibri" panose="020F050202020403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1050" b="1" dirty="0">
                <a:latin typeface="Arial" panose="020B0604020202020204" pitchFamily="34" charset="0"/>
                <a:ea typeface="Calibri" panose="020F0502020204030204" pitchFamily="34" charset="0"/>
              </a:rPr>
              <a:t>Sec. 79. - Election and qualifications.</a:t>
            </a:r>
            <a:endParaRPr lang="en-US" sz="900" dirty="0">
              <a:latin typeface="Calibri" panose="020F0502020204030204" pitchFamily="34" charset="0"/>
              <a:ea typeface="Calibri" panose="020F0502020204030204" pitchFamily="34" charset="0"/>
            </a:endParaRPr>
          </a:p>
          <a:p>
            <a:r>
              <a:rPr lang="en-US" sz="800" b="1" dirty="0">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The </a:t>
            </a:r>
            <a:r>
              <a:rPr lang="en-US" sz="800" dirty="0">
                <a:highlight>
                  <a:srgbClr val="00FF00"/>
                </a:highlight>
                <a:latin typeface="Arial" panose="020B0604020202020204" pitchFamily="34" charset="0"/>
                <a:ea typeface="Calibri" panose="020F0502020204030204" pitchFamily="34" charset="0"/>
              </a:rPr>
              <a:t>auditor</a:t>
            </a:r>
            <a:r>
              <a:rPr lang="en-US" sz="800" dirty="0">
                <a:latin typeface="Arial" panose="020B0604020202020204" pitchFamily="34" charset="0"/>
                <a:ea typeface="Calibri" panose="020F0502020204030204" pitchFamily="34" charset="0"/>
              </a:rPr>
              <a:t> shall be an elector of the city and shall, at all times during the term of office, maintain residence in the city of Columbus. </a:t>
            </a:r>
            <a:r>
              <a:rPr lang="en-US" sz="800" dirty="0">
                <a:highlight>
                  <a:srgbClr val="FFFF00"/>
                </a:highlight>
                <a:latin typeface="Arial" panose="020B0604020202020204" pitchFamily="34" charset="0"/>
                <a:ea typeface="Calibri" panose="020F0502020204030204" pitchFamily="34" charset="0"/>
              </a:rPr>
              <a:t>The auditor shall not hold any other public office</a:t>
            </a:r>
            <a:r>
              <a:rPr lang="en-US" sz="800" dirty="0">
                <a:latin typeface="Arial" panose="020B0604020202020204" pitchFamily="34" charset="0"/>
                <a:ea typeface="Calibri" panose="020F0502020204030204" pitchFamily="34" charset="0"/>
              </a:rPr>
              <a:t> except that of notary public, or member of the state militia or any reserve unit of the Armed Forces of the United States of America. If the auditor shall cease to possess any of the qualifications herein required, the auditor shall forthwith forfeit the office and the vacancy shall be filled as provided for herein. The auditor shall be elected for a term of four years.</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(Amended 11-3-98; Ord. No. 1749-2014, 7-21-2014)</a:t>
            </a:r>
            <a:endParaRPr lang="en-US" sz="900" dirty="0">
              <a:latin typeface="Calibri" panose="020F0502020204030204" pitchFamily="34" charset="0"/>
              <a:ea typeface="Calibri" panose="020F0502020204030204" pitchFamily="34" charset="0"/>
            </a:endParaRPr>
          </a:p>
          <a:p>
            <a:r>
              <a:rPr lang="en-US" sz="900" dirty="0">
                <a:latin typeface="Calibri" panose="020F0502020204030204" pitchFamily="34" charset="0"/>
                <a:ea typeface="Calibri" panose="020F0502020204030204" pitchFamily="34" charset="0"/>
              </a:rPr>
              <a:t> </a:t>
            </a:r>
          </a:p>
          <a:p>
            <a:r>
              <a:rPr lang="en-US" sz="1050" b="1" dirty="0">
                <a:latin typeface="Arial" panose="020B0604020202020204" pitchFamily="34" charset="0"/>
                <a:ea typeface="Calibri" panose="020F0502020204030204" pitchFamily="34" charset="0"/>
              </a:rPr>
              <a:t>Sec. 6. - Qualifications of council members.</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800" dirty="0">
                <a:highlight>
                  <a:srgbClr val="00FF00"/>
                </a:highlight>
                <a:latin typeface="Arial" panose="020B0604020202020204" pitchFamily="34" charset="0"/>
                <a:ea typeface="Calibri" panose="020F0502020204030204" pitchFamily="34" charset="0"/>
              </a:rPr>
              <a:t>Members of council</a:t>
            </a:r>
            <a:r>
              <a:rPr lang="en-US" sz="800" dirty="0">
                <a:latin typeface="Arial" panose="020B0604020202020204" pitchFamily="34" charset="0"/>
                <a:ea typeface="Calibri" panose="020F0502020204030204" pitchFamily="34" charset="0"/>
              </a:rPr>
              <a:t> shall be electors of the city, shall have resided within the corporate limits of the city of Columbus and the district the member represents for not less than one consecutive year preceding the date of the regular primary election for such office, and shall, at all times during the term of office, maintain residence in the city of Columbus and the district the member represents as the boundaries of the district were drawn at the time of the council member's appointment or election. </a:t>
            </a:r>
            <a:r>
              <a:rPr lang="en-US" sz="800" dirty="0">
                <a:highlight>
                  <a:srgbClr val="FFFF00"/>
                </a:highlight>
                <a:latin typeface="Arial" panose="020B0604020202020204" pitchFamily="34" charset="0"/>
                <a:ea typeface="Calibri" panose="020F0502020204030204" pitchFamily="34" charset="0"/>
              </a:rPr>
              <a:t>Council members shall not hold any other public office</a:t>
            </a:r>
            <a:r>
              <a:rPr lang="en-US" sz="800" dirty="0">
                <a:latin typeface="Arial" panose="020B0604020202020204" pitchFamily="34" charset="0"/>
                <a:ea typeface="Calibri" panose="020F0502020204030204" pitchFamily="34" charset="0"/>
              </a:rPr>
              <a:t> except that of notary public, or member of the state militia or any reserve unit of the Armed Forces of the United States of America. Any member who shall cease to possess any of the qualifications herein required shall forthwith forfeit the office and the vacancy shall be filled as provided for herein.</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(Amended 11-5-85; 11-3-98; Ord. No. 1749-2014, 7-21-2014; Ord. No. 0650-2018 , § 2, 3-5-2018)</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1050" b="1" dirty="0">
                <a:latin typeface="Arial" panose="020B0604020202020204" pitchFamily="34" charset="0"/>
                <a:ea typeface="Calibri" panose="020F0502020204030204" pitchFamily="34" charset="0"/>
              </a:rPr>
              <a:t>Sec. 10. - President of council.</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 </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At the first meeting in January following a regular municipal election, the council shall elect one of its members president. The </a:t>
            </a:r>
            <a:r>
              <a:rPr lang="en-US" sz="800" dirty="0">
                <a:highlight>
                  <a:srgbClr val="00FF00"/>
                </a:highlight>
                <a:latin typeface="Arial" panose="020B0604020202020204" pitchFamily="34" charset="0"/>
                <a:ea typeface="Calibri" panose="020F0502020204030204" pitchFamily="34" charset="0"/>
              </a:rPr>
              <a:t>president of council</a:t>
            </a:r>
            <a:r>
              <a:rPr lang="en-US" sz="800" dirty="0">
                <a:latin typeface="Arial" panose="020B0604020202020204" pitchFamily="34" charset="0"/>
                <a:ea typeface="Calibri" panose="020F0502020204030204" pitchFamily="34" charset="0"/>
              </a:rPr>
              <a:t> shall preside at meetings of the council, determine the agenda for such meetings, appoint the chair and members of council committees, and perform such other duties as may be imposed by the council. If the president of council dies, resigns, is removed from office, ceases to hold any qualification for office, or the office is otherwise vacated during the term of office, the council shall elect one of its members president.</a:t>
            </a:r>
            <a:endParaRPr lang="en-US" sz="900" dirty="0">
              <a:latin typeface="Calibri" panose="020F0502020204030204" pitchFamily="34" charset="0"/>
              <a:ea typeface="Calibri" panose="020F0502020204030204" pitchFamily="34" charset="0"/>
            </a:endParaRPr>
          </a:p>
          <a:p>
            <a:r>
              <a:rPr lang="en-US" sz="800" dirty="0">
                <a:latin typeface="Arial" panose="020B0604020202020204" pitchFamily="34" charset="0"/>
                <a:ea typeface="Calibri" panose="020F0502020204030204" pitchFamily="34" charset="0"/>
              </a:rPr>
              <a:t>(Amended 11-3-98; Ord. No. 1749-2014, 7-21-2014)</a:t>
            </a:r>
            <a:endParaRPr lang="en-US" sz="900" dirty="0">
              <a:latin typeface="Calibri" panose="020F0502020204030204" pitchFamily="34" charset="0"/>
              <a:ea typeface="Calibri" panose="020F0502020204030204" pitchFamily="34" charset="0"/>
            </a:endParaRPr>
          </a:p>
          <a:p>
            <a:r>
              <a:rPr lang="en-US" sz="900" dirty="0">
                <a:latin typeface="Calibri" panose="020F0502020204030204" pitchFamily="34" charset="0"/>
                <a:ea typeface="Calibri" panose="020F0502020204030204" pitchFamily="34" charset="0"/>
              </a:rPr>
              <a:t> </a:t>
            </a:r>
            <a:endParaRPr lang="en-US" sz="900" dirty="0">
              <a:effectLst/>
              <a:latin typeface="Calibri" panose="020F0502020204030204" pitchFamily="34" charset="0"/>
              <a:ea typeface="Calibri" panose="020F0502020204030204" pitchFamily="34" charset="0"/>
            </a:endParaRPr>
          </a:p>
        </p:txBody>
      </p:sp>
      <p:sp>
        <p:nvSpPr>
          <p:cNvPr id="4" name="Rectangle 1"/>
          <p:cNvSpPr>
            <a:spLocks noChangeArrowheads="1"/>
          </p:cNvSpPr>
          <p:nvPr/>
        </p:nvSpPr>
        <p:spPr bwMode="auto">
          <a:xfrm>
            <a:off x="1252910" y="2386042"/>
            <a:ext cx="1473356" cy="2262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t/>
            </a:r>
            <a:br>
              <a:rPr kumimoji="0" lang="en-US" altLang="en-US" sz="1050" b="1"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105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Qualifications for elected officials regarding other employment </a:t>
            </a:r>
            <a:r>
              <a:rPr kumimoji="0" lang="en-US" altLang="en-US" sz="1050" b="0"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t/>
            </a:r>
            <a:br>
              <a:rPr kumimoji="0" lang="en-US" altLang="en-US" sz="1050" b="0"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889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269068" y="2393821"/>
            <a:ext cx="1473356"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50" b="1"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t/>
            </a:r>
            <a:br>
              <a:rPr kumimoji="0" lang="en-US" altLang="en-US" sz="1050" b="1"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105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Of the 24 municipalities contacted, </a:t>
            </a: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16  </a:t>
            </a: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responded to the survey for a response rate of </a:t>
            </a:r>
            <a:r>
              <a:rPr lang="en-US" altLang="en-US" sz="1600" dirty="0" smtClean="0">
                <a:latin typeface="Arial" panose="020B0604020202020204" pitchFamily="34" charset="0"/>
                <a:ea typeface="Calibri" panose="020F0502020204030204" pitchFamily="34" charset="0"/>
                <a:cs typeface="Arial" panose="020B0604020202020204" pitchFamily="34" charset="0"/>
              </a:rPr>
              <a:t>67</a:t>
            </a:r>
            <a:r>
              <a:rPr kumimoji="0" lang="en-US"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en-US" sz="1050" b="0"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t/>
            </a:r>
            <a:br>
              <a:rPr kumimoji="0" lang="en-US" altLang="en-US" sz="1050" b="0" i="0" u="none" strike="noStrike" cap="none" normalizeH="0" baseline="0" dirty="0" smtClean="0">
                <a:ln>
                  <a:noFill/>
                </a:ln>
                <a:solidFill>
                  <a:srgbClr val="4F81BD"/>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AF86975D-B197-485D-973C-A277CE46FB9D}" type="slidenum">
              <a:rPr lang="en-US" smtClean="0"/>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44451797"/>
              </p:ext>
            </p:extLst>
          </p:nvPr>
        </p:nvGraphicFramePr>
        <p:xfrm>
          <a:off x="3936998" y="555633"/>
          <a:ext cx="5291667" cy="6008454"/>
        </p:xfrm>
        <a:graphic>
          <a:graphicData uri="http://schemas.openxmlformats.org/drawingml/2006/table">
            <a:tbl>
              <a:tblPr>
                <a:tableStyleId>{3C2FFA5D-87B4-456A-9821-1D502468CF0F}</a:tableStyleId>
              </a:tblPr>
              <a:tblGrid>
                <a:gridCol w="2883742"/>
                <a:gridCol w="1023730"/>
                <a:gridCol w="1384195"/>
              </a:tblGrid>
              <a:tr h="232833">
                <a:tc>
                  <a:txBody>
                    <a:bodyPr/>
                    <a:lstStyle/>
                    <a:p>
                      <a:pPr algn="l" fontAlgn="b"/>
                      <a:r>
                        <a:rPr lang="en-US" sz="1600" b="1" u="none" strike="noStrike" dirty="0">
                          <a:effectLst/>
                        </a:rPr>
                        <a:t>Municipality</a:t>
                      </a:r>
                      <a:endParaRPr lang="en-US" sz="1600" b="1"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600" b="1" u="none" strike="noStrike" dirty="0">
                          <a:effectLst/>
                        </a:rPr>
                        <a:t>Response</a:t>
                      </a:r>
                      <a:endParaRPr lang="en-US" sz="1600" b="1" i="0" u="none" strike="noStrike" dirty="0">
                        <a:solidFill>
                          <a:srgbClr val="000000"/>
                        </a:solidFill>
                        <a:effectLst/>
                        <a:latin typeface="Calibri" panose="020F0502020204030204" pitchFamily="34" charset="0"/>
                      </a:endParaRPr>
                    </a:p>
                  </a:txBody>
                  <a:tcPr marL="8014" marR="8014" marT="8014" marB="0" anchor="b">
                    <a:lnT w="12700" cap="flat" cmpd="sng" algn="ctr">
                      <a:solidFill>
                        <a:schemeClr val="tx1"/>
                      </a:solidFill>
                      <a:prstDash val="solid"/>
                      <a:round/>
                      <a:headEnd type="none" w="med" len="med"/>
                      <a:tailEnd type="none" w="med" len="med"/>
                    </a:lnT>
                  </a:tcPr>
                </a:tc>
                <a:tc>
                  <a:txBody>
                    <a:bodyPr/>
                    <a:lstStyle/>
                    <a:p>
                      <a:pPr algn="l" fontAlgn="b"/>
                      <a:r>
                        <a:rPr lang="en-US" sz="1600" b="1" u="none" strike="noStrike" dirty="0">
                          <a:effectLst/>
                        </a:rPr>
                        <a:t>No Response</a:t>
                      </a:r>
                      <a:endParaRPr lang="en-US" sz="16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11666">
                <a:tc>
                  <a:txBody>
                    <a:bodyPr/>
                    <a:lstStyle/>
                    <a:p>
                      <a:pPr algn="l" fontAlgn="b"/>
                      <a:r>
                        <a:rPr lang="en-US" sz="1400" u="none" strike="noStrike" dirty="0">
                          <a:effectLst/>
                        </a:rPr>
                        <a:t>Atlanta, GA</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Austin, TX</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Baltimore, MD</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Charlotte/Mecklenburg Co, NC</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smtClean="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Cincinnati, OH</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smtClean="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Cleveland, OH</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smtClean="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Columbus, OH</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Denver/Denver Co, CO</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Detroit, MI</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El Paso, TX</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Fort Worth, TX</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Indianapolis/Marion Co, IN</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smtClean="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Jacksonville/Duval Co, FL</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Kansas, City, MO</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Lexington, KY</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Louisville/Jefferson Co, KY</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Memphis, TN</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Milwaukee, WI</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Minneapolis, MN</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Nashville/Davidson Co, TN</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Oklahoma City, OK</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Pittsburgh, </a:t>
                      </a:r>
                      <a:r>
                        <a:rPr lang="en-US" sz="1400" u="none" strike="noStrike" dirty="0" smtClean="0">
                          <a:effectLst/>
                        </a:rPr>
                        <a:t>PA</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San Antonio, TX</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r>
                        <a:rPr lang="en-US" sz="1400" u="none" strike="noStrike" dirty="0">
                          <a:effectLst/>
                        </a:rPr>
                        <a:t>Seattle, WA</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22250">
                <a:tc>
                  <a:txBody>
                    <a:bodyPr/>
                    <a:lstStyle/>
                    <a:p>
                      <a:pPr algn="l" fontAlgn="b"/>
                      <a:r>
                        <a:rPr lang="en-US" sz="1400" u="none" strike="noStrike" dirty="0">
                          <a:effectLst/>
                        </a:rPr>
                        <a:t>St Louis, MO</a:t>
                      </a:r>
                      <a:endParaRPr lang="en-US" sz="14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tcPr>
                </a:tc>
                <a:tc>
                  <a:txBody>
                    <a:bodyPr/>
                    <a:lstStyle/>
                    <a:p>
                      <a:pPr algn="ctr" fontAlgn="b"/>
                      <a:r>
                        <a:rPr lang="en-US" sz="1400" u="none" strike="noStrike" dirty="0">
                          <a:effectLst/>
                        </a:rPr>
                        <a:t>X</a:t>
                      </a:r>
                      <a:endParaRPr lang="en-US" sz="1400" b="1" i="0" u="none" strike="noStrike" dirty="0">
                        <a:solidFill>
                          <a:srgbClr val="000000"/>
                        </a:solidFill>
                        <a:effectLst/>
                        <a:latin typeface="Calibri" panose="020F0502020204030204" pitchFamily="34" charset="0"/>
                      </a:endParaRPr>
                    </a:p>
                  </a:txBody>
                  <a:tcPr marL="8014" marR="8014" marT="8014" marB="0" anchor="b"/>
                </a:tc>
                <a:tc>
                  <a:txBody>
                    <a:bodyPr/>
                    <a:lstStyle/>
                    <a:p>
                      <a:pPr algn="ctr" fontAlgn="b"/>
                      <a:r>
                        <a:rPr lang="en-US" sz="1400" u="none" strike="noStrike" dirty="0">
                          <a:effectLst/>
                        </a:rPr>
                        <a:t> </a:t>
                      </a:r>
                      <a:endParaRPr lang="en-US" sz="1400" b="1"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tcPr>
                </a:tc>
              </a:tr>
              <a:tr h="211666">
                <a:tc>
                  <a:txBody>
                    <a:bodyPr/>
                    <a:lstStyle/>
                    <a:p>
                      <a:pPr algn="l" fontAlgn="b"/>
                      <a:endParaRPr lang="en-US" sz="1200" b="0" i="0" u="none" strike="noStrike" dirty="0">
                        <a:solidFill>
                          <a:srgbClr val="000000"/>
                        </a:solidFill>
                        <a:effectLst/>
                        <a:latin typeface="Calibri" panose="020F0502020204030204" pitchFamily="34" charset="0"/>
                      </a:endParaRPr>
                    </a:p>
                  </a:txBody>
                  <a:tcPr marL="8014" marR="8014" marT="8014"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14" marR="8014" marT="8014" marB="0" anchor="b">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14" marR="8014" marT="8014"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pic>
        <p:nvPicPr>
          <p:cNvPr id="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728" y="280554"/>
            <a:ext cx="2276475" cy="127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28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4"/>
          <p:cNvSpPr txBox="1"/>
          <p:nvPr/>
        </p:nvSpPr>
        <p:spPr>
          <a:xfrm>
            <a:off x="1457325" y="6207760"/>
            <a:ext cx="8524875" cy="209973"/>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100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1</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populations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of </a:t>
            </a:r>
            <a:r>
              <a:rPr lang="en-US" sz="900"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the studied municipalities</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AF86975D-B197-485D-973C-A277CE46FB9D}" type="slidenum">
              <a:rPr lang="en-US" smtClean="0"/>
              <a:t>3</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566024462"/>
              </p:ext>
            </p:extLst>
          </p:nvPr>
        </p:nvGraphicFramePr>
        <p:xfrm>
          <a:off x="1280053" y="491805"/>
          <a:ext cx="9648827" cy="55673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339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4"/>
          <p:cNvSpPr txBox="1"/>
          <p:nvPr/>
        </p:nvSpPr>
        <p:spPr>
          <a:xfrm>
            <a:off x="1005916" y="6215591"/>
            <a:ext cx="8028017" cy="281517"/>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2</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base salaries of mayors and city managers in all municipalities</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The median line displays mayors’ salaries.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86975D-B197-485D-973C-A277CE46FB9D}" type="slidenum">
              <a:rPr lang="en-US" smtClean="0"/>
              <a:t>4</a:t>
            </a:fld>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808213634"/>
              </p:ext>
            </p:extLst>
          </p:nvPr>
        </p:nvGraphicFramePr>
        <p:xfrm>
          <a:off x="1062037" y="676275"/>
          <a:ext cx="10067926" cy="5505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73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5</a:t>
            </a:fld>
            <a:endParaRPr lang="en-US" dirty="0"/>
          </a:p>
        </p:txBody>
      </p:sp>
      <p:sp>
        <p:nvSpPr>
          <p:cNvPr id="4" name="Text Box 4"/>
          <p:cNvSpPr txBox="1"/>
          <p:nvPr/>
        </p:nvSpPr>
        <p:spPr>
          <a:xfrm>
            <a:off x="1005916" y="6215591"/>
            <a:ext cx="8028017" cy="281517"/>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3</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per capita base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salaries of mayors and city managers in all municipalities</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The median line displays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per capita mayors</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salaries.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1572027127"/>
              </p:ext>
            </p:extLst>
          </p:nvPr>
        </p:nvGraphicFramePr>
        <p:xfrm>
          <a:off x="1062037" y="676275"/>
          <a:ext cx="10067926" cy="5505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709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86975D-B197-485D-973C-A277CE46FB9D}" type="slidenum">
              <a:rPr lang="en-US" smtClean="0"/>
              <a:t>6</a:t>
            </a:fld>
            <a:endParaRPr lang="en-US" dirty="0"/>
          </a:p>
        </p:txBody>
      </p:sp>
      <p:sp>
        <p:nvSpPr>
          <p:cNvPr id="5" name="Text Box 4"/>
          <p:cNvSpPr txBox="1"/>
          <p:nvPr/>
        </p:nvSpPr>
        <p:spPr>
          <a:xfrm>
            <a:off x="1733020" y="6186805"/>
            <a:ext cx="4981575" cy="16954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4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base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salaries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of mayors in all municipalities.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grpSp>
        <p:nvGrpSpPr>
          <p:cNvPr id="14" name="Group 13"/>
          <p:cNvGrpSpPr/>
          <p:nvPr/>
        </p:nvGrpSpPr>
        <p:grpSpPr>
          <a:xfrm>
            <a:off x="1840441" y="485774"/>
            <a:ext cx="8598958" cy="5376334"/>
            <a:chOff x="0" y="0"/>
            <a:chExt cx="7286625" cy="4652963"/>
          </a:xfrm>
        </p:grpSpPr>
        <p:graphicFrame>
          <p:nvGraphicFramePr>
            <p:cNvPr id="15" name="Chart 14"/>
            <p:cNvGraphicFramePr/>
            <p:nvPr>
              <p:extLst>
                <p:ext uri="{D42A27DB-BD31-4B8C-83A1-F6EECF244321}">
                  <p14:modId xmlns:p14="http://schemas.microsoft.com/office/powerpoint/2010/main" val="2668428256"/>
                </p:ext>
              </p:extLst>
            </p:nvPr>
          </p:nvGraphicFramePr>
          <p:xfrm>
            <a:off x="0" y="0"/>
            <a:ext cx="7286625" cy="4652963"/>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2"/>
            <p:cNvSpPr txBox="1"/>
            <p:nvPr/>
          </p:nvSpPr>
          <p:spPr>
            <a:xfrm>
              <a:off x="5400676" y="1544367"/>
              <a:ext cx="1619250" cy="2085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Salary:  $144,395</a:t>
              </a:r>
            </a:p>
          </p:txBody>
        </p:sp>
      </p:grpSp>
    </p:spTree>
    <p:extLst>
      <p:ext uri="{BB962C8B-B14F-4D97-AF65-F5344CB8AC3E}">
        <p14:creationId xmlns:p14="http://schemas.microsoft.com/office/powerpoint/2010/main" val="3485051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7</a:t>
            </a:fld>
            <a:endParaRPr lang="en-US" dirty="0"/>
          </a:p>
        </p:txBody>
      </p:sp>
      <p:grpSp>
        <p:nvGrpSpPr>
          <p:cNvPr id="7" name="Group 6"/>
          <p:cNvGrpSpPr/>
          <p:nvPr/>
        </p:nvGrpSpPr>
        <p:grpSpPr>
          <a:xfrm>
            <a:off x="1964267" y="584200"/>
            <a:ext cx="8308445" cy="5247481"/>
            <a:chOff x="0" y="0"/>
            <a:chExt cx="7286625" cy="4652963"/>
          </a:xfrm>
        </p:grpSpPr>
        <p:graphicFrame>
          <p:nvGraphicFramePr>
            <p:cNvPr id="8" name="Chart 7"/>
            <p:cNvGraphicFramePr/>
            <p:nvPr>
              <p:extLst>
                <p:ext uri="{D42A27DB-BD31-4B8C-83A1-F6EECF244321}">
                  <p14:modId xmlns:p14="http://schemas.microsoft.com/office/powerpoint/2010/main" val="2261154451"/>
                </p:ext>
              </p:extLst>
            </p:nvPr>
          </p:nvGraphicFramePr>
          <p:xfrm>
            <a:off x="0" y="0"/>
            <a:ext cx="7286625" cy="46529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3"/>
            <p:cNvSpPr txBox="1"/>
            <p:nvPr/>
          </p:nvSpPr>
          <p:spPr>
            <a:xfrm>
              <a:off x="5133976" y="1906317"/>
              <a:ext cx="1914525" cy="22252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Per Capita Salary:  $0.25</a:t>
              </a:r>
            </a:p>
          </p:txBody>
        </p:sp>
      </p:grpSp>
      <p:sp>
        <p:nvSpPr>
          <p:cNvPr id="10" name="Text Box 4"/>
          <p:cNvSpPr txBox="1"/>
          <p:nvPr/>
        </p:nvSpPr>
        <p:spPr>
          <a:xfrm>
            <a:off x="1733020" y="6186805"/>
            <a:ext cx="4981575" cy="16954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5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displays the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per capita base </a:t>
            </a:r>
            <a:r>
              <a:rPr lang="en-US" sz="900" b="0"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salaries </a:t>
            </a:r>
            <a:r>
              <a:rPr lang="en-US" sz="900" b="0"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of mayors in all municipalities.</a:t>
            </a: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028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507942" y="5374480"/>
            <a:ext cx="2413000" cy="3397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850" i="1" dirty="0" smtClean="0">
                <a:latin typeface="Arial" panose="020B0604020202020204" pitchFamily="34" charset="0"/>
                <a:ea typeface="Calibri" panose="020F0502020204030204" pitchFamily="34" charset="0"/>
                <a:cs typeface="Times New Roman" panose="02020603050405020304" pitchFamily="18" charset="0"/>
              </a:rPr>
              <a:t>*Pay </a:t>
            </a:r>
            <a:r>
              <a:rPr lang="en-US" sz="850" i="1" dirty="0">
                <a:latin typeface="Arial" panose="020B0604020202020204" pitchFamily="34" charset="0"/>
                <a:ea typeface="Calibri" panose="020F0502020204030204" pitchFamily="34" charset="0"/>
                <a:cs typeface="Times New Roman" panose="02020603050405020304" pitchFamily="18" charset="0"/>
              </a:rPr>
              <a:t>Grade Midpoint </a:t>
            </a:r>
            <a:r>
              <a:rPr lang="en-US" sz="850" i="1" dirty="0" smtClean="0">
                <a:latin typeface="Arial" panose="020B0604020202020204" pitchFamily="34" charset="0"/>
                <a:ea typeface="Calibri" panose="020F0502020204030204" pitchFamily="34" charset="0"/>
                <a:cs typeface="Times New Roman" panose="02020603050405020304" pitchFamily="18" charset="0"/>
              </a:rPr>
              <a:t>- No </a:t>
            </a:r>
            <a:r>
              <a:rPr lang="en-US" sz="850" i="1" dirty="0">
                <a:latin typeface="Arial" panose="020B0604020202020204" pitchFamily="34" charset="0"/>
                <a:ea typeface="Calibri" panose="020F0502020204030204" pitchFamily="34" charset="0"/>
                <a:cs typeface="Times New Roman" panose="02020603050405020304" pitchFamily="18" charset="0"/>
              </a:rPr>
              <a:t>Incumbent</a:t>
            </a:r>
            <a:r>
              <a:rPr lang="en-US" sz="85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 Box 28"/>
          <p:cNvSpPr txBox="1"/>
          <p:nvPr/>
        </p:nvSpPr>
        <p:spPr>
          <a:xfrm>
            <a:off x="1381124" y="5904706"/>
            <a:ext cx="6610350" cy="33337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6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displays the base salaries of city attorneys in all municipalities.</a:t>
            </a:r>
            <a:endParaRPr lang="en-US" sz="900" b="1" dirty="0">
              <a:solidFill>
                <a:srgbClr val="4F81BD"/>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AF86975D-B197-485D-973C-A277CE46FB9D}" type="slidenum">
              <a:rPr lang="en-US" smtClean="0"/>
              <a:t>8</a:t>
            </a:fld>
            <a:endParaRPr lang="en-US" dirty="0"/>
          </a:p>
        </p:txBody>
      </p:sp>
      <p:grpSp>
        <p:nvGrpSpPr>
          <p:cNvPr id="12" name="Group 11"/>
          <p:cNvGrpSpPr/>
          <p:nvPr/>
        </p:nvGrpSpPr>
        <p:grpSpPr>
          <a:xfrm>
            <a:off x="1381124" y="1122362"/>
            <a:ext cx="9429751" cy="4714875"/>
            <a:chOff x="0" y="50800"/>
            <a:chExt cx="9429751" cy="4714875"/>
          </a:xfrm>
        </p:grpSpPr>
        <p:graphicFrame>
          <p:nvGraphicFramePr>
            <p:cNvPr id="13" name="Chart 12"/>
            <p:cNvGraphicFramePr/>
            <p:nvPr>
              <p:extLst>
                <p:ext uri="{D42A27DB-BD31-4B8C-83A1-F6EECF244321}">
                  <p14:modId xmlns:p14="http://schemas.microsoft.com/office/powerpoint/2010/main" val="2789900756"/>
                </p:ext>
              </p:extLst>
            </p:nvPr>
          </p:nvGraphicFramePr>
          <p:xfrm>
            <a:off x="0" y="50800"/>
            <a:ext cx="9429751" cy="4714875"/>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2"/>
            <p:cNvSpPr txBox="1"/>
            <p:nvPr/>
          </p:nvSpPr>
          <p:spPr>
            <a:xfrm>
              <a:off x="7315202" y="1581149"/>
              <a:ext cx="1685925" cy="21907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Salary: </a:t>
              </a:r>
              <a:r>
                <a:rPr lang="en-US" sz="1000" b="1" baseline="0" dirty="0">
                  <a:solidFill>
                    <a:srgbClr val="C00000"/>
                  </a:solidFill>
                </a:rPr>
                <a:t> $180,249</a:t>
              </a:r>
              <a:endParaRPr lang="en-US" sz="1000" b="1" dirty="0">
                <a:solidFill>
                  <a:srgbClr val="C00000"/>
                </a:solidFill>
              </a:endParaRPr>
            </a:p>
          </p:txBody>
        </p:sp>
      </p:grpSp>
    </p:spTree>
    <p:extLst>
      <p:ext uri="{BB962C8B-B14F-4D97-AF65-F5344CB8AC3E}">
        <p14:creationId xmlns:p14="http://schemas.microsoft.com/office/powerpoint/2010/main" val="276949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86975D-B197-485D-973C-A277CE46FB9D}" type="slidenum">
              <a:rPr lang="en-US" smtClean="0"/>
              <a:t>9</a:t>
            </a:fld>
            <a:endParaRPr lang="en-US" dirty="0"/>
          </a:p>
        </p:txBody>
      </p:sp>
      <p:grpSp>
        <p:nvGrpSpPr>
          <p:cNvPr id="5" name="Group 4"/>
          <p:cNvGrpSpPr/>
          <p:nvPr/>
        </p:nvGrpSpPr>
        <p:grpSpPr>
          <a:xfrm>
            <a:off x="1381124" y="1176337"/>
            <a:ext cx="9429751" cy="4505326"/>
            <a:chOff x="0" y="0"/>
            <a:chExt cx="9429751" cy="4505326"/>
          </a:xfrm>
        </p:grpSpPr>
        <p:graphicFrame>
          <p:nvGraphicFramePr>
            <p:cNvPr id="6" name="Chart 5"/>
            <p:cNvGraphicFramePr/>
            <p:nvPr>
              <p:extLst>
                <p:ext uri="{D42A27DB-BD31-4B8C-83A1-F6EECF244321}">
                  <p14:modId xmlns:p14="http://schemas.microsoft.com/office/powerpoint/2010/main" val="3890169415"/>
                </p:ext>
              </p:extLst>
            </p:nvPr>
          </p:nvGraphicFramePr>
          <p:xfrm>
            <a:off x="0" y="0"/>
            <a:ext cx="9429751" cy="450532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3"/>
            <p:cNvSpPr txBox="1"/>
            <p:nvPr/>
          </p:nvSpPr>
          <p:spPr>
            <a:xfrm>
              <a:off x="5629277" y="1809751"/>
              <a:ext cx="1924050" cy="27241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rgbClr val="C00000"/>
                  </a:solidFill>
                </a:rPr>
                <a:t>Median Per Capita Salary: </a:t>
              </a:r>
              <a:r>
                <a:rPr lang="en-US" sz="1000" b="1" baseline="0" dirty="0">
                  <a:solidFill>
                    <a:srgbClr val="C00000"/>
                  </a:solidFill>
                </a:rPr>
                <a:t> $0.28</a:t>
              </a:r>
              <a:endParaRPr lang="en-US" sz="1000" b="1" dirty="0">
                <a:solidFill>
                  <a:srgbClr val="C00000"/>
                </a:solidFill>
              </a:endParaRPr>
            </a:p>
          </p:txBody>
        </p:sp>
      </p:grpSp>
      <p:sp>
        <p:nvSpPr>
          <p:cNvPr id="8" name="Text Box 2"/>
          <p:cNvSpPr txBox="1">
            <a:spLocks noChangeArrowheads="1"/>
          </p:cNvSpPr>
          <p:nvPr/>
        </p:nvSpPr>
        <p:spPr bwMode="auto">
          <a:xfrm>
            <a:off x="8507942" y="5374480"/>
            <a:ext cx="2413000" cy="3397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850" i="1" dirty="0" smtClean="0">
                <a:latin typeface="Arial" panose="020B0604020202020204" pitchFamily="34" charset="0"/>
                <a:ea typeface="Calibri" panose="020F0502020204030204" pitchFamily="34" charset="0"/>
                <a:cs typeface="Times New Roman" panose="02020603050405020304" pitchFamily="18" charset="0"/>
              </a:rPr>
              <a:t>*Pay </a:t>
            </a:r>
            <a:r>
              <a:rPr lang="en-US" sz="850" i="1" dirty="0">
                <a:latin typeface="Arial" panose="020B0604020202020204" pitchFamily="34" charset="0"/>
                <a:ea typeface="Calibri" panose="020F0502020204030204" pitchFamily="34" charset="0"/>
                <a:cs typeface="Times New Roman" panose="02020603050405020304" pitchFamily="18" charset="0"/>
              </a:rPr>
              <a:t>Grade Midpoint </a:t>
            </a:r>
            <a:r>
              <a:rPr lang="en-US" sz="850" i="1" dirty="0" smtClean="0">
                <a:latin typeface="Arial" panose="020B0604020202020204" pitchFamily="34" charset="0"/>
                <a:ea typeface="Calibri" panose="020F0502020204030204" pitchFamily="34" charset="0"/>
                <a:cs typeface="Times New Roman" panose="02020603050405020304" pitchFamily="18" charset="0"/>
              </a:rPr>
              <a:t>- No </a:t>
            </a:r>
            <a:r>
              <a:rPr lang="en-US" sz="850" i="1" dirty="0">
                <a:latin typeface="Arial" panose="020B0604020202020204" pitchFamily="34" charset="0"/>
                <a:ea typeface="Calibri" panose="020F0502020204030204" pitchFamily="34" charset="0"/>
                <a:cs typeface="Times New Roman" panose="02020603050405020304" pitchFamily="18" charset="0"/>
              </a:rPr>
              <a:t>Incumbent</a:t>
            </a:r>
            <a:r>
              <a:rPr lang="en-US" sz="85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 Box 28"/>
          <p:cNvSpPr txBox="1"/>
          <p:nvPr/>
        </p:nvSpPr>
        <p:spPr>
          <a:xfrm>
            <a:off x="1381124" y="5904706"/>
            <a:ext cx="6610350" cy="333375"/>
          </a:xfrm>
          <a:prstGeom prst="rect">
            <a:avLst/>
          </a:prstGeom>
          <a:solidFill>
            <a:prstClr val="white"/>
          </a:solidFill>
          <a:ln>
            <a:noFill/>
          </a:ln>
          <a:effectLst/>
        </p:spPr>
        <p:txBody>
          <a:bodyPr rot="0" spcFirstLastPara="0" vert="horz" wrap="square" lIns="0" tIns="0" rIns="0" bIns="0" numCol="1" spcCol="0" rtlCol="0" fromWordArt="0" anchor="t" anchorCtr="0" forceAA="0" compatLnSpc="1">
            <a:prstTxWarp prst="textNoShape">
              <a:avLst/>
            </a:prstTxWarp>
            <a:noAutofit/>
          </a:bodyPr>
          <a:lstStyle/>
          <a:p>
            <a:r>
              <a:rPr lang="en-US" sz="900" b="1" dirty="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Table </a:t>
            </a:r>
            <a:r>
              <a:rPr lang="en-US" sz="900" b="1" dirty="0">
                <a:solidFill>
                  <a:srgbClr val="1F497D"/>
                </a:solidFill>
                <a:latin typeface="Arial" panose="020B0604020202020204" pitchFamily="34" charset="0"/>
                <a:ea typeface="Calibri" panose="020F0502020204030204" pitchFamily="34" charset="0"/>
                <a:cs typeface="Times New Roman" panose="02020603050405020304" pitchFamily="18" charset="0"/>
              </a:rPr>
              <a:t>7</a:t>
            </a:r>
            <a:r>
              <a:rPr lang="en-US" sz="900" b="1" dirty="0" smtClean="0">
                <a:solidFill>
                  <a:srgbClr val="1F497D"/>
                </a:solidFill>
                <a:effectLst/>
                <a:latin typeface="Arial" panose="020B0604020202020204" pitchFamily="34" charset="0"/>
                <a:ea typeface="Calibri" panose="020F0502020204030204" pitchFamily="34" charset="0"/>
                <a:cs typeface="Times New Roman" panose="02020603050405020304" pitchFamily="18" charset="0"/>
              </a:rPr>
              <a:t>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displays the </a:t>
            </a:r>
            <a:r>
              <a:rPr lang="en-US" sz="900" dirty="0" smtClean="0">
                <a:solidFill>
                  <a:srgbClr val="1F497D"/>
                </a:solidFill>
                <a:latin typeface="Arial" panose="020B0604020202020204" pitchFamily="34" charset="0"/>
                <a:ea typeface="Calibri" panose="020F0502020204030204" pitchFamily="34" charset="0"/>
                <a:cs typeface="Times New Roman" panose="02020603050405020304" pitchFamily="18" charset="0"/>
              </a:rPr>
              <a:t>per capita base </a:t>
            </a:r>
            <a:r>
              <a:rPr lang="en-US" sz="900" dirty="0">
                <a:solidFill>
                  <a:srgbClr val="1F497D"/>
                </a:solidFill>
                <a:latin typeface="Arial" panose="020B0604020202020204" pitchFamily="34" charset="0"/>
                <a:ea typeface="Calibri" panose="020F0502020204030204" pitchFamily="34" charset="0"/>
                <a:cs typeface="Times New Roman" panose="02020603050405020304" pitchFamily="18" charset="0"/>
              </a:rPr>
              <a:t>salaries of city attorneys in all municipalities.</a:t>
            </a:r>
            <a:endParaRPr lang="en-US" sz="900" b="1" dirty="0">
              <a:solidFill>
                <a:srgbClr val="4F81BD"/>
              </a:solidFill>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900" b="1" dirty="0">
              <a:solidFill>
                <a:srgbClr val="4F81BD"/>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543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3451</TotalTime>
  <Words>976</Words>
  <Application>Microsoft Office PowerPoint</Application>
  <PresentationFormat>Widescreen</PresentationFormat>
  <Paragraphs>238</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2022 Citizens’ Commission on Elected Official Compensation Michael Kasler, Chair  Second Data Report Greg Beaverson, Compensation Manager City of Columbus Department of Human 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Columbus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Herderick, Lauren N.</dc:creator>
  <cp:lastModifiedBy>Beaverson, Gregory J.</cp:lastModifiedBy>
  <cp:revision>77</cp:revision>
  <cp:lastPrinted>2022-03-02T14:20:07Z</cp:lastPrinted>
  <dcterms:created xsi:type="dcterms:W3CDTF">2018-07-10T20:13:34Z</dcterms:created>
  <dcterms:modified xsi:type="dcterms:W3CDTF">2022-03-15T20:08:50Z</dcterms:modified>
</cp:coreProperties>
</file>